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 id="214748365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Lst>
  <p:sldSz cy="5143500" cx="9144000"/>
  <p:notesSz cx="6858000" cy="9144000"/>
  <p:embeddedFontLst>
    <p:embeddedFont>
      <p:font typeface="Roboto"/>
      <p:regular r:id="rId59"/>
      <p:bold r:id="rId60"/>
      <p:italic r:id="rId61"/>
      <p:boldItalic r:id="rId62"/>
    </p:embeddedFont>
    <p:embeddedFont>
      <p:font typeface="Rubik"/>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ibWIMHx76Neas9QDWGju2WVqEq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967B2B-5DA8-4DCC-A42B-E1789C78B77E}">
  <a:tblStyle styleId="{E6967B2B-5DA8-4DCC-A42B-E1789C78B77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322137E-0876-4976-B278-A1D32C7D842F}"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customschemas.google.com/relationships/presentationmetadata" Target="metadata"/><Relationship Id="rId70" Type="http://schemas.openxmlformats.org/officeDocument/2006/relationships/font" Target="fonts/RobotoMono-bold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1.xml"/><Relationship Id="rId64" Type="http://schemas.openxmlformats.org/officeDocument/2006/relationships/font" Target="fonts/Rubik-bold.fntdata"/><Relationship Id="rId63" Type="http://schemas.openxmlformats.org/officeDocument/2006/relationships/font" Target="fonts/Rubik-regular.fntdata"/><Relationship Id="rId22" Type="http://schemas.openxmlformats.org/officeDocument/2006/relationships/slide" Target="slides/slide13.xml"/><Relationship Id="rId66" Type="http://schemas.openxmlformats.org/officeDocument/2006/relationships/font" Target="fonts/Rubik-boldItalic.fntdata"/><Relationship Id="rId21" Type="http://schemas.openxmlformats.org/officeDocument/2006/relationships/slide" Target="slides/slide12.xml"/><Relationship Id="rId65" Type="http://schemas.openxmlformats.org/officeDocument/2006/relationships/font" Target="fonts/Rubik-italic.fntdata"/><Relationship Id="rId24" Type="http://schemas.openxmlformats.org/officeDocument/2006/relationships/slide" Target="slides/slide15.xml"/><Relationship Id="rId68" Type="http://schemas.openxmlformats.org/officeDocument/2006/relationships/font" Target="fonts/RobotoMono-bold.fntdata"/><Relationship Id="rId23" Type="http://schemas.openxmlformats.org/officeDocument/2006/relationships/slide" Target="slides/slide14.xml"/><Relationship Id="rId67" Type="http://schemas.openxmlformats.org/officeDocument/2006/relationships/font" Target="fonts/RobotoMono-regular.fntdata"/><Relationship Id="rId60" Type="http://schemas.openxmlformats.org/officeDocument/2006/relationships/font" Target="fonts/Roboto-bold.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Mono-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Roboto-regular.fntdata"/><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de"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2" name="Google Shape;72;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9aa44938d_0_3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g379aa44938d_0_3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83" name="Google Shape;183;g379aa44938d_0_3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9aa44938d_0_4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379aa44938d_0_42: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96" name="Google Shape;196;g379aa44938d_0_4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79aa44938d_0_5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379aa44938d_0_54: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09" name="Google Shape;209;g379aa44938d_0_54: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79aa44938d_0_7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g379aa44938d_0_78: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22" name="Google Shape;222;g379aa44938d_0_78: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9aa44938d_0_9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379aa44938d_0_92: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35" name="Google Shape;235;g379aa44938d_0_9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9aa44938d_0_11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379aa44938d_0_114: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48" name="Google Shape;248;g379aa44938d_0_114: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9aa44938d_0_10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g379aa44938d_0_103: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61" name="Google Shape;261;g379aa44938d_0_103: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9aa44938d_0_12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379aa44938d_0_125: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74" name="Google Shape;274;g379aa44938d_0_125: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79aa44938d_0_13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g379aa44938d_0_136: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287" name="Google Shape;287;g379aa44938d_0_136: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79aa44938d_0_14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g379aa44938d_0_147: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00" name="Google Shape;300;g379aa44938d_0_14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2:notes"/>
          <p:cNvSpPr txBox="1"/>
          <p:nvPr>
            <p:ph idx="1" type="body"/>
          </p:nvPr>
        </p:nvSpPr>
        <p:spPr>
          <a:xfrm>
            <a:off x="685800" y="4400640"/>
            <a:ext cx="5486040" cy="360036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85" name="Google Shape;85;p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7c83160a5f_0_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g37c83160a5f_0_2: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13" name="Google Shape;313;g37c83160a5f_0_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9aa44938d_0_16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g379aa44938d_0_16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26" name="Google Shape;326;g379aa44938d_0_16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77d395fa0e_0_7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39" name="Google Shape;339;g377d395fa0e_0_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7d395fa0e_0_5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377d395fa0e_0_5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49" name="Google Shape;349;g377d395fa0e_0_5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77d395fa0e_0_6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g377d395fa0e_0_61: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62" name="Google Shape;362;g377d395fa0e_0_6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79aa44938d_0_19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g379aa44938d_0_197: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77" name="Google Shape;377;g379aa44938d_0_19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79aa44938d_0_20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379aa44938d_0_209: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389" name="Google Shape;389;g379aa44938d_0_209: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9aa44938d_0_18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g379aa44938d_0_186: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04" name="Google Shape;404;g379aa44938d_0_186: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79aa44938d_0_23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g379aa44938d_0_237: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16" name="Google Shape;416;g379aa44938d_0_237: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9aa44938d_0_22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g379aa44938d_0_226: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31" name="Google Shape;431;g379aa44938d_0_226: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9" name="Google Shape;99;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9aa44938d_0_26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g379aa44938d_0_26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43" name="Google Shape;443;g379aa44938d_0_26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9aa44938d_0_24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 name="Google Shape;457;g379aa44938d_0_249: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58" name="Google Shape;458;g379aa44938d_0_249: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79aa44938d_0_28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g379aa44938d_0_282: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70" name="Google Shape;470;g379aa44938d_0_28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9aa44938d_0_27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g379aa44938d_0_271: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487" name="Google Shape;487;g379aa44938d_0_27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77d395fa0e_0_4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98" name="Google Shape;498;g377d395fa0e_0_4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77d395fa0e_0_17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g377d395fa0e_0_173: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07" name="Google Shape;507;g377d395fa0e_0_173: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7d395fa0e_0_20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8" name="Google Shape;518;g377d395fa0e_0_201: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19" name="Google Shape;519;g377d395fa0e_0_20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77d395fa0e_0_21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g377d395fa0e_0_212: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32" name="Google Shape;532;g377d395fa0e_0_212: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77d395fa0e_0_22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g377d395fa0e_0_223: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45" name="Google Shape;545;g377d395fa0e_0_223: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77d395fa0e_0_23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7" name="Google Shape;557;g377d395fa0e_0_234: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58" name="Google Shape;558;g377d395fa0e_0_234: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3:notes"/>
          <p:cNvSpPr txBox="1"/>
          <p:nvPr>
            <p:ph idx="1" type="body"/>
          </p:nvPr>
        </p:nvSpPr>
        <p:spPr>
          <a:xfrm>
            <a:off x="685800" y="4400640"/>
            <a:ext cx="5486040" cy="360036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08" name="Google Shape;108;p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77d395fa0e_0_15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70" name="Google Shape;570;g377d395fa0e_0_15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3: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13:notes"/>
          <p:cNvSpPr txBox="1"/>
          <p:nvPr>
            <p:ph idx="1" type="body"/>
          </p:nvPr>
        </p:nvSpPr>
        <p:spPr>
          <a:xfrm>
            <a:off x="685800" y="4400640"/>
            <a:ext cx="5486040" cy="360036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580" name="Google Shape;580;p13: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91" name="Google Shape;591;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16:notes"/>
          <p:cNvSpPr txBox="1"/>
          <p:nvPr>
            <p:ph idx="1" type="body"/>
          </p:nvPr>
        </p:nvSpPr>
        <p:spPr>
          <a:xfrm>
            <a:off x="685800" y="4400640"/>
            <a:ext cx="5486040" cy="36003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b="0" lang="de" sz="1200" strike="noStrike">
                <a:solidFill>
                  <a:schemeClr val="dk1"/>
                </a:solidFill>
                <a:latin typeface="Calibri"/>
                <a:ea typeface="Calibri"/>
                <a:cs typeface="Calibri"/>
                <a:sym typeface="Calibri"/>
              </a:rPr>
              <a:t>Some short words to the NeDRex platform.</a:t>
            </a:r>
            <a:br>
              <a:rPr lang="de" sz="1200"/>
            </a:br>
            <a:br>
              <a:rPr lang="de" sz="1200"/>
            </a:br>
            <a:r>
              <a:rPr b="0" lang="de" sz="1200" strike="noStrike">
                <a:solidFill>
                  <a:schemeClr val="dk1"/>
                </a:solidFill>
                <a:latin typeface="Calibri"/>
                <a:ea typeface="Calibri"/>
                <a:cs typeface="Calibri"/>
                <a:sym typeface="Calibri"/>
              </a:rPr>
              <a:t>NeDRex was developed in an EU funded project, called REPO-TRIAL and now continued to be developed within another EU project REPO4EU to provide a network medicine basis for in-silico drug repurposing hypothesis development.</a:t>
            </a:r>
            <a:br>
              <a:rPr lang="de" sz="1200"/>
            </a:br>
            <a:br>
              <a:rPr lang="de" sz="1200"/>
            </a:br>
            <a:r>
              <a:rPr b="0" lang="de" sz="1200" strike="noStrike">
                <a:solidFill>
                  <a:schemeClr val="dk1"/>
                </a:solidFill>
                <a:latin typeface="Calibri"/>
                <a:ea typeface="Calibri"/>
                <a:cs typeface="Calibri"/>
                <a:sym typeface="Calibri"/>
              </a:rPr>
              <a:t>The interaction with the whole platform goes throug the NeDRexAPI and multiple different interfaces exist:</a:t>
            </a:r>
            <a:br>
              <a:rPr lang="de" sz="1200"/>
            </a:br>
            <a:endParaRPr b="0" sz="1200" strike="noStrike">
              <a:solidFill>
                <a:srgbClr val="000000"/>
              </a:solidFill>
              <a:latin typeface="Arial"/>
              <a:ea typeface="Arial"/>
              <a:cs typeface="Arial"/>
              <a:sym typeface="Arial"/>
            </a:endParaRPr>
          </a:p>
          <a:p>
            <a:pPr indent="-228600" lvl="0" marL="228600" rtl="0" algn="l">
              <a:lnSpc>
                <a:spcPct val="100000"/>
              </a:lnSpc>
              <a:spcBef>
                <a:spcPts val="0"/>
              </a:spcBef>
              <a:spcAft>
                <a:spcPts val="0"/>
              </a:spcAft>
              <a:buClr>
                <a:srgbClr val="000000"/>
              </a:buClr>
              <a:buSzPts val="1200"/>
              <a:buFont typeface="Arial"/>
              <a:buAutoNum type="arabicPeriod"/>
            </a:pPr>
            <a:r>
              <a:rPr b="0" lang="de" sz="1200" strike="noStrike">
                <a:solidFill>
                  <a:schemeClr val="dk1"/>
                </a:solidFill>
                <a:latin typeface="Calibri"/>
                <a:ea typeface="Calibri"/>
                <a:cs typeface="Calibri"/>
                <a:sym typeface="Calibri"/>
              </a:rPr>
              <a:t>As just presented, there is the Cytoscape Application, developed for network medicine scientists, that either already work with Cytoscape or will return to use it regularly. </a:t>
            </a:r>
            <a:endParaRPr b="0" sz="1200" strike="noStrike">
              <a:solidFill>
                <a:srgbClr val="000000"/>
              </a:solidFill>
              <a:latin typeface="Arial"/>
              <a:ea typeface="Arial"/>
              <a:cs typeface="Arial"/>
              <a:sym typeface="Arial"/>
            </a:endParaRPr>
          </a:p>
          <a:p>
            <a:pPr indent="-228600" lvl="0" marL="228600" rtl="0" algn="l">
              <a:lnSpc>
                <a:spcPct val="100000"/>
              </a:lnSpc>
              <a:spcBef>
                <a:spcPts val="0"/>
              </a:spcBef>
              <a:spcAft>
                <a:spcPts val="0"/>
              </a:spcAft>
              <a:buClr>
                <a:srgbClr val="000000"/>
              </a:buClr>
              <a:buSzPts val="1200"/>
              <a:buFont typeface="Arial"/>
              <a:buAutoNum type="arabicPeriod"/>
            </a:pPr>
            <a:r>
              <a:rPr b="0" lang="de" sz="1200" strike="noStrike">
                <a:solidFill>
                  <a:schemeClr val="dk1"/>
                </a:solidFill>
                <a:latin typeface="Calibri"/>
                <a:ea typeface="Calibri"/>
                <a:cs typeface="Calibri"/>
                <a:sym typeface="Calibri"/>
              </a:rPr>
              <a:t>NeDRex provides programmatic access to data scientist and programmers through a dedicated Python package.</a:t>
            </a:r>
            <a:endParaRPr b="0" sz="1200" strike="noStrike">
              <a:solidFill>
                <a:srgbClr val="000000"/>
              </a:solidFill>
              <a:latin typeface="Arial"/>
              <a:ea typeface="Arial"/>
              <a:cs typeface="Arial"/>
              <a:sym typeface="Arial"/>
            </a:endParaRPr>
          </a:p>
          <a:p>
            <a:pPr indent="-228600" lvl="0" marL="228600" rtl="0" algn="l">
              <a:lnSpc>
                <a:spcPct val="100000"/>
              </a:lnSpc>
              <a:spcBef>
                <a:spcPts val="0"/>
              </a:spcBef>
              <a:spcAft>
                <a:spcPts val="0"/>
              </a:spcAft>
              <a:buClr>
                <a:srgbClr val="000000"/>
              </a:buClr>
              <a:buSzPts val="1200"/>
              <a:buFont typeface="Arial"/>
              <a:buAutoNum type="arabicPeriod"/>
            </a:pPr>
            <a:r>
              <a:rPr b="0" lang="de" sz="1200" strike="noStrike">
                <a:solidFill>
                  <a:schemeClr val="dk1"/>
                </a:solidFill>
                <a:latin typeface="Calibri"/>
                <a:ea typeface="Calibri"/>
                <a:cs typeface="Calibri"/>
                <a:sym typeface="Calibri"/>
              </a:rPr>
              <a:t>But, was lacking an interface providing interactive and simple access to spontaneous or irregular use of the NeDRex eco system</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rPr b="0" lang="de" sz="1200" strike="noStrike">
                <a:solidFill>
                  <a:schemeClr val="dk1"/>
                </a:solidFill>
                <a:latin typeface="Calibri"/>
                <a:ea typeface="Calibri"/>
                <a:cs typeface="Calibri"/>
                <a:sym typeface="Calibri"/>
              </a:rPr>
              <a:t>CLICK</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rPr b="0" lang="de" sz="1200" strike="noStrike">
                <a:solidFill>
                  <a:schemeClr val="dk1"/>
                </a:solidFill>
                <a:latin typeface="Calibri"/>
                <a:ea typeface="Calibri"/>
                <a:cs typeface="Calibri"/>
                <a:sym typeface="Calibri"/>
              </a:rPr>
              <a:t>So with NeDRex-Web we want to provide this and overcome all the previously presented limitations:</a:t>
            </a:r>
            <a:endParaRPr b="0" sz="1200" strike="noStrike">
              <a:solidFill>
                <a:srgbClr val="000000"/>
              </a:solidFill>
              <a:latin typeface="Arial"/>
              <a:ea typeface="Arial"/>
              <a:cs typeface="Arial"/>
              <a:sym typeface="Arial"/>
            </a:endParaRPr>
          </a:p>
          <a:p>
            <a:pPr indent="-171360" lvl="0" marL="171360" rtl="0" algn="l">
              <a:lnSpc>
                <a:spcPct val="100000"/>
              </a:lnSpc>
              <a:spcBef>
                <a:spcPts val="0"/>
              </a:spcBef>
              <a:spcAft>
                <a:spcPts val="0"/>
              </a:spcAft>
              <a:buClr>
                <a:srgbClr val="000000"/>
              </a:buClr>
              <a:buSzPts val="1200"/>
              <a:buFont typeface="Calibri"/>
              <a:buChar char="-"/>
            </a:pPr>
            <a:r>
              <a:rPr b="0" lang="de" sz="1200" strike="noStrike">
                <a:solidFill>
                  <a:schemeClr val="dk1"/>
                </a:solidFill>
                <a:latin typeface="Calibri"/>
                <a:ea typeface="Calibri"/>
                <a:cs typeface="Calibri"/>
                <a:sym typeface="Calibri"/>
              </a:rPr>
              <a:t>It is a web-tool, with no need for installing additional software</a:t>
            </a:r>
            <a:endParaRPr b="0" sz="1200" strike="noStrike">
              <a:solidFill>
                <a:srgbClr val="000000"/>
              </a:solidFill>
              <a:latin typeface="Arial"/>
              <a:ea typeface="Arial"/>
              <a:cs typeface="Arial"/>
              <a:sym typeface="Arial"/>
            </a:endParaRPr>
          </a:p>
          <a:p>
            <a:pPr indent="-171360" lvl="0" marL="171360" rtl="0" algn="l">
              <a:lnSpc>
                <a:spcPct val="100000"/>
              </a:lnSpc>
              <a:spcBef>
                <a:spcPts val="0"/>
              </a:spcBef>
              <a:spcAft>
                <a:spcPts val="0"/>
              </a:spcAft>
              <a:buClr>
                <a:srgbClr val="000000"/>
              </a:buClr>
              <a:buSzPts val="1200"/>
              <a:buFont typeface="Calibri"/>
              <a:buChar char="-"/>
            </a:pPr>
            <a:r>
              <a:rPr b="0" lang="de" sz="1200" strike="noStrike">
                <a:solidFill>
                  <a:schemeClr val="dk1"/>
                </a:solidFill>
                <a:latin typeface="Calibri"/>
                <a:ea typeface="Calibri"/>
                <a:cs typeface="Calibri"/>
                <a:sym typeface="Calibri"/>
              </a:rPr>
              <a:t>But allows for complex queries and exploratory freedom with a focus on drug repurposing</a:t>
            </a:r>
            <a:endParaRPr b="0" sz="1200" strike="noStrike">
              <a:solidFill>
                <a:srgbClr val="000000"/>
              </a:solidFill>
              <a:latin typeface="Arial"/>
              <a:ea typeface="Arial"/>
              <a:cs typeface="Arial"/>
              <a:sym typeface="Arial"/>
            </a:endParaRPr>
          </a:p>
          <a:p>
            <a:pPr indent="-171360" lvl="0" marL="171360" rtl="0" algn="l">
              <a:lnSpc>
                <a:spcPct val="100000"/>
              </a:lnSpc>
              <a:spcBef>
                <a:spcPts val="0"/>
              </a:spcBef>
              <a:spcAft>
                <a:spcPts val="0"/>
              </a:spcAft>
              <a:buClr>
                <a:srgbClr val="000000"/>
              </a:buClr>
              <a:buSzPts val="1200"/>
              <a:buFont typeface="Calibri"/>
              <a:buChar char="-"/>
            </a:pPr>
            <a:r>
              <a:rPr b="0" lang="de" sz="1200" strike="noStrike">
                <a:solidFill>
                  <a:schemeClr val="dk1"/>
                </a:solidFill>
                <a:latin typeface="Calibri"/>
                <a:ea typeface="Calibri"/>
                <a:cs typeface="Calibri"/>
                <a:sym typeface="Calibri"/>
              </a:rPr>
              <a:t>And using creating a web-app from scratch, allows for freedom in development and features, without being contrained by frameworks like Cytoscape</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b="0" sz="12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b="0" sz="1200" strike="noStrike">
              <a:solidFill>
                <a:srgbClr val="000000"/>
              </a:solidFill>
              <a:latin typeface="Arial"/>
              <a:ea typeface="Arial"/>
              <a:cs typeface="Arial"/>
              <a:sym typeface="Arial"/>
            </a:endParaRPr>
          </a:p>
        </p:txBody>
      </p:sp>
      <p:sp>
        <p:nvSpPr>
          <p:cNvPr id="604" name="Google Shape;604;p16: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de" sz="1800" u="none" cap="none" strike="noStrike">
                <a:solidFill>
                  <a:srgbClr val="000000"/>
                </a:solidFill>
                <a:latin typeface="Times New Roman"/>
                <a:ea typeface="Times New Roman"/>
                <a:cs typeface="Times New Roman"/>
                <a:sym typeface="Times New Roman"/>
              </a:rPr>
              <a:t>‹#›</a:t>
            </a:fld>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23" name="Google Shape;623;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77d395fa0e_0_19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30" name="Google Shape;630;g377d395fa0e_0_19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1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39" name="Google Shape;639;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7a5de2a1e9_0_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48" name="Google Shape;648;g37a5de2a1e9_0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7a5de2a1e9_0_2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74" name="Google Shape;674;g37a5de2a1e9_0_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7a5de2a1e9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0" name="Google Shape;680;g37a5de2a1e9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81" name="Google Shape;681;g37a5de2a1e9_0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Times New Roman"/>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7d395fa0e_0_1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g377d395fa0e_0_1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20" name="Google Shape;120;g377d395fa0e_0_1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77d395fa0e_0_3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377d395fa0e_0_30: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33" name="Google Shape;133;g377d395fa0e_0_30: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7d395fa0e_0_2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8" name="Google Shape;148;g377d395fa0e_0_2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77d395fa0e_0_9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377d395fa0e_0_91: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56" name="Google Shape;156;g377d395fa0e_0_91: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9aa44938d_0_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379aa44938d_0_5:notes"/>
          <p:cNvSpPr txBox="1"/>
          <p:nvPr>
            <p:ph idx="1" type="body"/>
          </p:nvPr>
        </p:nvSpPr>
        <p:spPr>
          <a:xfrm>
            <a:off x="685800" y="4400640"/>
            <a:ext cx="5486100" cy="3600300"/>
          </a:xfrm>
          <a:prstGeom prst="rect">
            <a:avLst/>
          </a:prstGeom>
          <a:noFill/>
          <a:ln>
            <a:noFill/>
          </a:ln>
        </p:spPr>
        <p:txBody>
          <a:bodyPr anchorCtr="0" anchor="t" bIns="45700" lIns="91425" spcFirstLastPara="1" rIns="91425" wrap="square" tIns="45700">
            <a:noAutofit/>
          </a:bodyPr>
          <a:lstStyle/>
          <a:p>
            <a:pPr indent="-216000" lvl="0" marL="216000" rtl="0" algn="l">
              <a:lnSpc>
                <a:spcPct val="100000"/>
              </a:lnSpc>
              <a:spcBef>
                <a:spcPts val="0"/>
              </a:spcBef>
              <a:spcAft>
                <a:spcPts val="0"/>
              </a:spcAft>
              <a:buSzPts val="1100"/>
              <a:buNone/>
            </a:pPr>
            <a:r>
              <a:t/>
            </a:r>
            <a:endParaRPr b="0" sz="1100" strike="noStrike">
              <a:solidFill>
                <a:srgbClr val="000000"/>
              </a:solidFill>
              <a:latin typeface="Arial"/>
              <a:ea typeface="Arial"/>
              <a:cs typeface="Arial"/>
              <a:sym typeface="Arial"/>
            </a:endParaRPr>
          </a:p>
        </p:txBody>
      </p:sp>
      <p:sp>
        <p:nvSpPr>
          <p:cNvPr id="170" name="Google Shape;170;g379aa44938d_0_5:notes"/>
          <p:cNvSpPr txBox="1"/>
          <p:nvPr>
            <p:ph idx="12" type="sldNum"/>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3" name="Shape 13"/>
        <p:cNvGrpSpPr/>
        <p:nvPr/>
      </p:nvGrpSpPr>
      <p:grpSpPr>
        <a:xfrm>
          <a:off x="0" y="0"/>
          <a:ext cx="0" cy="0"/>
          <a:chOff x="0" y="0"/>
          <a:chExt cx="0" cy="0"/>
        </a:xfrm>
      </p:grpSpPr>
      <p:sp>
        <p:nvSpPr>
          <p:cNvPr id="14" name="Google Shape;14;p83"/>
          <p:cNvSpPr txBox="1"/>
          <p:nvPr>
            <p:ph type="title"/>
          </p:nvPr>
        </p:nvSpPr>
        <p:spPr>
          <a:xfrm>
            <a:off x="628560" y="273960"/>
            <a:ext cx="7886520" cy="993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3"/>
          <p:cNvSpPr txBox="1"/>
          <p:nvPr>
            <p:ph idx="1" type="subTitle"/>
          </p:nvPr>
        </p:nvSpPr>
        <p:spPr>
          <a:xfrm>
            <a:off x="628560" y="1369080"/>
            <a:ext cx="7886520" cy="32630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3"/>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23" name="Shape 23"/>
        <p:cNvGrpSpPr/>
        <p:nvPr/>
      </p:nvGrpSpPr>
      <p:grpSpPr>
        <a:xfrm>
          <a:off x="0" y="0"/>
          <a:ext cx="0" cy="0"/>
          <a:chOff x="0" y="0"/>
          <a:chExt cx="0" cy="0"/>
        </a:xfrm>
      </p:grpSpPr>
      <p:sp>
        <p:nvSpPr>
          <p:cNvPr id="24" name="Google Shape;24;p85"/>
          <p:cNvSpPr txBox="1"/>
          <p:nvPr>
            <p:ph type="title"/>
          </p:nvPr>
        </p:nvSpPr>
        <p:spPr>
          <a:xfrm>
            <a:off x="628560" y="273960"/>
            <a:ext cx="7886520" cy="993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5"/>
          <p:cNvSpPr txBox="1"/>
          <p:nvPr>
            <p:ph idx="1" type="body"/>
          </p:nvPr>
        </p:nvSpPr>
        <p:spPr>
          <a:xfrm>
            <a:off x="628560" y="1369080"/>
            <a:ext cx="7886520" cy="3263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 name="Google Shape;26;p85"/>
          <p:cNvSpPr txBox="1"/>
          <p:nvPr>
            <p:ph idx="11" type="ftr"/>
          </p:nvPr>
        </p:nvSpPr>
        <p:spPr>
          <a:xfrm>
            <a:off x="3029040" y="4767120"/>
            <a:ext cx="3085920" cy="273600"/>
          </a:xfrm>
          <a:prstGeom prst="rect">
            <a:avLst/>
          </a:prstGeom>
          <a:noFill/>
          <a:ln>
            <a:noFill/>
          </a:ln>
        </p:spPr>
        <p:txBody>
          <a:bodyPr anchorCtr="0" anchor="ctr" bIns="34200" lIns="68400" spcFirstLastPara="1" rIns="68400" wrap="square" tIns="34200">
            <a:noAutofit/>
          </a:bodyPr>
          <a:lstStyle>
            <a:lvl1pPr lvl="0" algn="ctr">
              <a:lnSpc>
                <a:spcPct val="10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5"/>
          <p:cNvSpPr txBox="1"/>
          <p:nvPr>
            <p:ph idx="12" type="sldNum"/>
          </p:nvPr>
        </p:nvSpPr>
        <p:spPr>
          <a:xfrm>
            <a:off x="6458040" y="4767120"/>
            <a:ext cx="2057040" cy="273600"/>
          </a:xfrm>
          <a:prstGeom prst="rect">
            <a:avLst/>
          </a:prstGeom>
          <a:noFill/>
          <a:ln>
            <a:noFill/>
          </a:ln>
        </p:spPr>
        <p:txBody>
          <a:bodyPr anchorCtr="0" anchor="ctr" bIns="34200" lIns="68400" spcFirstLastPara="1" rIns="68400" wrap="square" tIns="34200">
            <a:noAutofit/>
          </a:bodyPr>
          <a:lstStyle>
            <a:lvl1pPr indent="0" lvl="0"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
        <p:nvSpPr>
          <p:cNvPr id="28" name="Google Shape;28;p85"/>
          <p:cNvSpPr txBox="1"/>
          <p:nvPr>
            <p:ph idx="10" type="dt"/>
          </p:nvPr>
        </p:nvSpPr>
        <p:spPr>
          <a:xfrm>
            <a:off x="628560" y="4767120"/>
            <a:ext cx="2057040" cy="273600"/>
          </a:xfrm>
          <a:prstGeom prst="rect">
            <a:avLst/>
          </a:prstGeom>
          <a:noFill/>
          <a:ln>
            <a:noFill/>
          </a:ln>
        </p:spPr>
        <p:txBody>
          <a:bodyPr anchorCtr="0" anchor="ctr" bIns="34200" lIns="68400" spcFirstLastPara="1" rIns="68400" wrap="square" tIns="342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blank">
  <p:cSld name="BLANK">
    <p:spTree>
      <p:nvGrpSpPr>
        <p:cNvPr id="38" name="Shape 38"/>
        <p:cNvGrpSpPr/>
        <p:nvPr/>
      </p:nvGrpSpPr>
      <p:grpSpPr>
        <a:xfrm>
          <a:off x="0" y="0"/>
          <a:ext cx="0" cy="0"/>
          <a:chOff x="0" y="0"/>
          <a:chExt cx="0" cy="0"/>
        </a:xfrm>
      </p:grpSpPr>
      <p:sp>
        <p:nvSpPr>
          <p:cNvPr id="39" name="Google Shape;39;p91"/>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bbon (light)" type="blank">
  <p:cSld name="BLANK">
    <p:spTree>
      <p:nvGrpSpPr>
        <p:cNvPr id="44" name="Shape 44"/>
        <p:cNvGrpSpPr/>
        <p:nvPr/>
      </p:nvGrpSpPr>
      <p:grpSpPr>
        <a:xfrm>
          <a:off x="0" y="0"/>
          <a:ext cx="0" cy="0"/>
          <a:chOff x="0" y="0"/>
          <a:chExt cx="0" cy="0"/>
        </a:xfrm>
      </p:grpSpPr>
      <p:sp>
        <p:nvSpPr>
          <p:cNvPr id="45" name="Google Shape;45;p87"/>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pic>
        <p:nvPicPr>
          <p:cNvPr id="46" name="Google Shape;46;p87"/>
          <p:cNvPicPr preferRelativeResize="0"/>
          <p:nvPr/>
        </p:nvPicPr>
        <p:blipFill rotWithShape="1">
          <a:blip r:embed="rId2">
            <a:alphaModFix/>
          </a:blip>
          <a:srcRect b="0" l="0" r="0" t="0"/>
          <a:stretch/>
        </p:blipFill>
        <p:spPr>
          <a:xfrm>
            <a:off x="0" y="0"/>
            <a:ext cx="1949763" cy="904319"/>
          </a:xfrm>
          <a:prstGeom prst="rect">
            <a:avLst/>
          </a:prstGeom>
          <a:noFill/>
          <a:ln>
            <a:noFill/>
          </a:ln>
        </p:spPr>
      </p:pic>
      <p:pic>
        <p:nvPicPr>
          <p:cNvPr descr="cosy.bio (@cosybio_UHH) | Twitter" id="47" name="Google Shape;47;p87"/>
          <p:cNvPicPr preferRelativeResize="0"/>
          <p:nvPr/>
        </p:nvPicPr>
        <p:blipFill rotWithShape="1">
          <a:blip r:embed="rId3">
            <a:alphaModFix/>
          </a:blip>
          <a:srcRect b="0" l="0" r="0" t="0"/>
          <a:stretch/>
        </p:blipFill>
        <p:spPr>
          <a:xfrm>
            <a:off x="8074800" y="0"/>
            <a:ext cx="904320" cy="904320"/>
          </a:xfrm>
          <a:prstGeom prst="rect">
            <a:avLst/>
          </a:prstGeom>
          <a:noFill/>
          <a:ln>
            <a:noFill/>
          </a:ln>
        </p:spPr>
      </p:pic>
      <p:sp>
        <p:nvSpPr>
          <p:cNvPr id="48" name="Google Shape;48;p87"/>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g31dea0fa3c7_0_1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g31dea0fa3c7_0_10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g31dea0fa3c7_0_10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3" name="Google Shape;53;g31dea0fa3c7_0_10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g31dea0fa3c7_0_1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pic>
        <p:nvPicPr>
          <p:cNvPr descr="cosy.bio (@cosybio_UHH) | Twitter" id="55" name="Google Shape;55;g31dea0fa3c7_0_106"/>
          <p:cNvPicPr preferRelativeResize="0"/>
          <p:nvPr/>
        </p:nvPicPr>
        <p:blipFill rotWithShape="1">
          <a:blip r:embed="rId2">
            <a:alphaModFix/>
          </a:blip>
          <a:srcRect b="0" l="0" r="0" t="0"/>
          <a:stretch/>
        </p:blipFill>
        <p:spPr>
          <a:xfrm>
            <a:off x="8074800" y="0"/>
            <a:ext cx="904320" cy="904320"/>
          </a:xfrm>
          <a:prstGeom prst="rect">
            <a:avLst/>
          </a:prstGeom>
          <a:noFill/>
          <a:ln>
            <a:noFill/>
          </a:ln>
        </p:spPr>
      </p:pic>
      <p:sp>
        <p:nvSpPr>
          <p:cNvPr id="56" name="Google Shape;56;g31dea0fa3c7_0_106"/>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pic>
        <p:nvPicPr>
          <p:cNvPr id="57" name="Google Shape;57;g31dea0fa3c7_0_106"/>
          <p:cNvPicPr preferRelativeResize="0"/>
          <p:nvPr/>
        </p:nvPicPr>
        <p:blipFill rotWithShape="1">
          <a:blip r:embed="rId3">
            <a:alphaModFix/>
          </a:blip>
          <a:srcRect b="0" l="0" r="0" t="0"/>
          <a:stretch/>
        </p:blipFill>
        <p:spPr>
          <a:xfrm>
            <a:off x="0" y="0"/>
            <a:ext cx="1631375" cy="756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 type="obj">
  <p:cSld name="OBJECT">
    <p:spTree>
      <p:nvGrpSpPr>
        <p:cNvPr id="64" name="Shape 64"/>
        <p:cNvGrpSpPr/>
        <p:nvPr/>
      </p:nvGrpSpPr>
      <p:grpSpPr>
        <a:xfrm>
          <a:off x="0" y="0"/>
          <a:ext cx="0" cy="0"/>
          <a:chOff x="0" y="0"/>
          <a:chExt cx="0" cy="0"/>
        </a:xfrm>
      </p:grpSpPr>
      <p:sp>
        <p:nvSpPr>
          <p:cNvPr id="65" name="Google Shape;65;p93"/>
          <p:cNvSpPr txBox="1"/>
          <p:nvPr>
            <p:ph type="title"/>
          </p:nvPr>
        </p:nvSpPr>
        <p:spPr>
          <a:xfrm>
            <a:off x="628560" y="273960"/>
            <a:ext cx="7886520" cy="993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3"/>
          <p:cNvSpPr txBox="1"/>
          <p:nvPr>
            <p:ph idx="1" type="body"/>
          </p:nvPr>
        </p:nvSpPr>
        <p:spPr>
          <a:xfrm>
            <a:off x="628560" y="1369080"/>
            <a:ext cx="7886520" cy="3263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93"/>
          <p:cNvSpPr txBox="1"/>
          <p:nvPr>
            <p:ph idx="11" type="ftr"/>
          </p:nvPr>
        </p:nvSpPr>
        <p:spPr>
          <a:xfrm>
            <a:off x="3028680" y="4767480"/>
            <a:ext cx="3085920" cy="273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3"/>
          <p:cNvSpPr txBox="1"/>
          <p:nvPr>
            <p:ph idx="12" type="sldNum"/>
          </p:nvPr>
        </p:nvSpPr>
        <p:spPr>
          <a:xfrm>
            <a:off x="6457680" y="4767480"/>
            <a:ext cx="2057040" cy="27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p>
        </p:txBody>
      </p:sp>
      <p:sp>
        <p:nvSpPr>
          <p:cNvPr id="69" name="Google Shape;69;p93"/>
          <p:cNvSpPr txBox="1"/>
          <p:nvPr>
            <p:ph idx="10" type="dt"/>
          </p:nvPr>
        </p:nvSpPr>
        <p:spPr>
          <a:xfrm>
            <a:off x="628200" y="4767480"/>
            <a:ext cx="2057040" cy="273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slideLayout" Target="../slideLayouts/slideLayout3.xml"/><Relationship Id="rId5"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2"/>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2"/>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solidFill>
                <a:srgbClr val="000000"/>
              </a:solidFill>
              <a:latin typeface="Times New Roman"/>
              <a:ea typeface="Times New Roman"/>
              <a:cs typeface="Times New Roman"/>
              <a:sym typeface="Times New Roman"/>
            </a:endParaRPr>
          </a:p>
        </p:txBody>
      </p:sp>
      <p:sp>
        <p:nvSpPr>
          <p:cNvPr id="12" name="Google Shape;12;p8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 name="Shape 17"/>
        <p:cNvGrpSpPr/>
        <p:nvPr/>
      </p:nvGrpSpPr>
      <p:grpSpPr>
        <a:xfrm>
          <a:off x="0" y="0"/>
          <a:ext cx="0" cy="0"/>
          <a:chOff x="0" y="0"/>
          <a:chExt cx="0" cy="0"/>
        </a:xfrm>
      </p:grpSpPr>
      <p:sp>
        <p:nvSpPr>
          <p:cNvPr id="18" name="Google Shape;18;p84"/>
          <p:cNvSpPr txBox="1"/>
          <p:nvPr>
            <p:ph type="title"/>
          </p:nvPr>
        </p:nvSpPr>
        <p:spPr>
          <a:xfrm>
            <a:off x="628560" y="273960"/>
            <a:ext cx="7886520" cy="993960"/>
          </a:xfrm>
          <a:prstGeom prst="rect">
            <a:avLst/>
          </a:prstGeom>
          <a:noFill/>
          <a:ln>
            <a:noFill/>
          </a:ln>
        </p:spPr>
        <p:txBody>
          <a:bodyPr anchorCtr="0" anchor="ctr" bIns="34200" lIns="68400" spcFirstLastPara="1" rIns="68400" wrap="square" tIns="34200">
            <a:norm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84"/>
          <p:cNvSpPr txBox="1"/>
          <p:nvPr>
            <p:ph idx="1" type="body"/>
          </p:nvPr>
        </p:nvSpPr>
        <p:spPr>
          <a:xfrm>
            <a:off x="628560" y="1369080"/>
            <a:ext cx="7886520" cy="3263040"/>
          </a:xfrm>
          <a:prstGeom prst="rect">
            <a:avLst/>
          </a:prstGeom>
          <a:noFill/>
          <a:ln>
            <a:noFill/>
          </a:ln>
        </p:spPr>
        <p:txBody>
          <a:bodyPr anchorCtr="0" anchor="t" bIns="34200" lIns="68400" spcFirstLastPara="1" rIns="68400" wrap="square" tIns="342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84"/>
          <p:cNvSpPr txBox="1"/>
          <p:nvPr>
            <p:ph idx="10" type="dt"/>
          </p:nvPr>
        </p:nvSpPr>
        <p:spPr>
          <a:xfrm>
            <a:off x="628560" y="4767120"/>
            <a:ext cx="2057040" cy="273600"/>
          </a:xfrm>
          <a:prstGeom prst="rect">
            <a:avLst/>
          </a:prstGeom>
          <a:noFill/>
          <a:ln>
            <a:noFill/>
          </a:ln>
        </p:spPr>
        <p:txBody>
          <a:bodyPr anchorCtr="0" anchor="ctr" bIns="34200" lIns="68400" spcFirstLastPara="1" rIns="68400" wrap="square" tIns="34200">
            <a:noAutofit/>
          </a:bodyPr>
          <a:lstStyle>
            <a:lvl1pPr lvl="0" marR="0" rtl="0" algn="l">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84"/>
          <p:cNvSpPr txBox="1"/>
          <p:nvPr>
            <p:ph idx="11" type="ftr"/>
          </p:nvPr>
        </p:nvSpPr>
        <p:spPr>
          <a:xfrm>
            <a:off x="3029040" y="4767120"/>
            <a:ext cx="3085920" cy="273600"/>
          </a:xfrm>
          <a:prstGeom prst="rect">
            <a:avLst/>
          </a:prstGeom>
          <a:noFill/>
          <a:ln>
            <a:noFill/>
          </a:ln>
        </p:spPr>
        <p:txBody>
          <a:bodyPr anchorCtr="0" anchor="ctr" bIns="34200" lIns="68400" spcFirstLastPara="1" rIns="68400" wrap="square" tIns="34200">
            <a:noAutofit/>
          </a:bodyPr>
          <a:lstStyle>
            <a:lvl1pPr lv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84"/>
          <p:cNvSpPr txBox="1"/>
          <p:nvPr>
            <p:ph idx="12" type="sldNum"/>
          </p:nvPr>
        </p:nvSpPr>
        <p:spPr>
          <a:xfrm>
            <a:off x="6458040" y="4767120"/>
            <a:ext cx="2057040" cy="273600"/>
          </a:xfrm>
          <a:prstGeom prst="rect">
            <a:avLst/>
          </a:prstGeom>
          <a:noFill/>
          <a:ln>
            <a:noFill/>
          </a:ln>
        </p:spPr>
        <p:txBody>
          <a:bodyPr anchorCtr="0" anchor="ctr" bIns="34200" lIns="68400" spcFirstLastPara="1" rIns="68400" wrap="square" tIns="34200">
            <a:noAutofit/>
          </a:bodyPr>
          <a:lstStyle>
            <a:lvl1pPr indent="0" lvl="0"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chemeClr val="dk2"/>
              </a:buClr>
              <a:buSzPts val="900"/>
              <a:buFont typeface="Calibri"/>
              <a:buNone/>
              <a:defRPr b="0" i="0" sz="9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90"/>
          <p:cNvSpPr/>
          <p:nvPr/>
        </p:nvSpPr>
        <p:spPr>
          <a:xfrm>
            <a:off x="-25200" y="-10440"/>
            <a:ext cx="9181080" cy="5164200"/>
          </a:xfrm>
          <a:prstGeom prst="rect">
            <a:avLst/>
          </a:prstGeom>
          <a:gradFill>
            <a:gsLst>
              <a:gs pos="0">
                <a:srgbClr val="212121"/>
              </a:gs>
              <a:gs pos="55000">
                <a:srgbClr val="78909C"/>
              </a:gs>
              <a:gs pos="100000">
                <a:srgbClr val="4285F4"/>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90"/>
          <p:cNvPicPr preferRelativeResize="0"/>
          <p:nvPr/>
        </p:nvPicPr>
        <p:blipFill rotWithShape="1">
          <a:blip r:embed="rId1">
            <a:alphaModFix/>
          </a:blip>
          <a:srcRect b="6814" l="0" r="16202" t="18602"/>
          <a:stretch/>
        </p:blipFill>
        <p:spPr>
          <a:xfrm>
            <a:off x="3250080" y="-10440"/>
            <a:ext cx="5893560" cy="5164200"/>
          </a:xfrm>
          <a:prstGeom prst="rect">
            <a:avLst/>
          </a:prstGeom>
          <a:noFill/>
          <a:ln>
            <a:noFill/>
          </a:ln>
        </p:spPr>
      </p:pic>
      <p:sp>
        <p:nvSpPr>
          <p:cNvPr id="32" name="Google Shape;32;p90"/>
          <p:cNvSpPr/>
          <p:nvPr/>
        </p:nvSpPr>
        <p:spPr>
          <a:xfrm>
            <a:off x="-414000" y="1063800"/>
            <a:ext cx="6791760" cy="3003120"/>
          </a:xfrm>
          <a:prstGeom prst="rect">
            <a:avLst/>
          </a:prstGeom>
          <a:solidFill>
            <a:srgbClr val="FFFFFF"/>
          </a:solidFill>
          <a:ln>
            <a:noFill/>
          </a:ln>
          <a:effectLst>
            <a:outerShdw blurRad="50760" rotWithShape="0" algn="l" dist="3816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0"/>
          <p:cNvSpPr txBox="1"/>
          <p:nvPr>
            <p:ph type="title"/>
          </p:nvPr>
        </p:nvSpPr>
        <p:spPr>
          <a:xfrm>
            <a:off x="415440" y="1683720"/>
            <a:ext cx="5556960" cy="77292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 name="Google Shape;34;p90"/>
          <p:cNvSpPr txBox="1"/>
          <p:nvPr>
            <p:ph idx="1" type="body"/>
          </p:nvPr>
        </p:nvSpPr>
        <p:spPr>
          <a:xfrm>
            <a:off x="421920" y="3066840"/>
            <a:ext cx="5560920" cy="42192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90"/>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solidFill>
                <a:srgbClr val="000000"/>
              </a:solidFill>
              <a:latin typeface="Times New Roman"/>
              <a:ea typeface="Times New Roman"/>
              <a:cs typeface="Times New Roman"/>
              <a:sym typeface="Times New Roman"/>
            </a:endParaRPr>
          </a:p>
        </p:txBody>
      </p:sp>
      <p:pic>
        <p:nvPicPr>
          <p:cNvPr id="36" name="Google Shape;36;p90"/>
          <p:cNvPicPr preferRelativeResize="0"/>
          <p:nvPr/>
        </p:nvPicPr>
        <p:blipFill rotWithShape="1">
          <a:blip r:embed="rId2">
            <a:alphaModFix/>
          </a:blip>
          <a:srcRect b="0" l="0" r="0" t="0"/>
          <a:stretch/>
        </p:blipFill>
        <p:spPr>
          <a:xfrm>
            <a:off x="6720120" y="64440"/>
            <a:ext cx="1111320" cy="393120"/>
          </a:xfrm>
          <a:prstGeom prst="rect">
            <a:avLst/>
          </a:prstGeom>
          <a:noFill/>
          <a:ln>
            <a:noFill/>
          </a:ln>
        </p:spPr>
      </p:pic>
      <p:pic>
        <p:nvPicPr>
          <p:cNvPr id="37" name="Google Shape;37;p90"/>
          <p:cNvPicPr preferRelativeResize="0"/>
          <p:nvPr/>
        </p:nvPicPr>
        <p:blipFill rotWithShape="1">
          <a:blip r:embed="rId3">
            <a:alphaModFix/>
          </a:blip>
          <a:srcRect b="0" l="13147" r="12228" t="24029"/>
          <a:stretch/>
        </p:blipFill>
        <p:spPr>
          <a:xfrm>
            <a:off x="7852680" y="0"/>
            <a:ext cx="1303200" cy="615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sp>
        <p:nvSpPr>
          <p:cNvPr id="41" name="Google Shape;41;p86"/>
          <p:cNvSpPr txBox="1"/>
          <p:nvPr>
            <p:ph type="title"/>
          </p:nvPr>
        </p:nvSpPr>
        <p:spPr>
          <a:xfrm>
            <a:off x="467280" y="305640"/>
            <a:ext cx="7871760" cy="435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86"/>
          <p:cNvSpPr txBox="1"/>
          <p:nvPr>
            <p:ph idx="1" type="body"/>
          </p:nvPr>
        </p:nvSpPr>
        <p:spPr>
          <a:xfrm>
            <a:off x="467640" y="1131120"/>
            <a:ext cx="7871760" cy="3706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 name="Google Shape;43;p86"/>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92"/>
          <p:cNvSpPr txBox="1"/>
          <p:nvPr>
            <p:ph type="title"/>
          </p:nvPr>
        </p:nvSpPr>
        <p:spPr>
          <a:xfrm>
            <a:off x="628200" y="273600"/>
            <a:ext cx="7886520" cy="99396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92"/>
          <p:cNvSpPr txBox="1"/>
          <p:nvPr>
            <p:ph idx="1" type="body"/>
          </p:nvPr>
        </p:nvSpPr>
        <p:spPr>
          <a:xfrm>
            <a:off x="628200" y="1369080"/>
            <a:ext cx="7886520" cy="32634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92"/>
          <p:cNvSpPr txBox="1"/>
          <p:nvPr>
            <p:ph idx="10" type="dt"/>
          </p:nvPr>
        </p:nvSpPr>
        <p:spPr>
          <a:xfrm>
            <a:off x="628200" y="4767480"/>
            <a:ext cx="2057040" cy="273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92"/>
          <p:cNvSpPr txBox="1"/>
          <p:nvPr>
            <p:ph idx="11" type="ftr"/>
          </p:nvPr>
        </p:nvSpPr>
        <p:spPr>
          <a:xfrm>
            <a:off x="3028680" y="4767480"/>
            <a:ext cx="3085920" cy="273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 name="Google Shape;63;p92"/>
          <p:cNvSpPr txBox="1"/>
          <p:nvPr>
            <p:ph idx="12" type="sldNum"/>
          </p:nvPr>
        </p:nvSpPr>
        <p:spPr>
          <a:xfrm>
            <a:off x="6457680" y="4767480"/>
            <a:ext cx="205704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drugcentral.org/" TargetMode="External"/><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go.drugbank.com/" TargetMode="External"/><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ebi.ac.uk/chembl/" TargetMode="External"/><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pubchem.ncbi.nlm.nih.gov/" TargetMode="External"/><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icd.who.int/en/" TargetMode="External"/><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omim.org/" TargetMode="External"/><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mondo.monarchinitiative.org/" TargetMode="External"/><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snomed.org/resources" TargetMode="External"/><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nlm.nih.gov/research/umls/index.html" TargetMode="External"/><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nlm.nih.gov/mesh/meshhome.html" TargetMode="External"/><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uniprot.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1.jpg"/><Relationship Id="rId10" Type="http://schemas.openxmlformats.org/officeDocument/2006/relationships/hyperlink" Target="http://stitch.embl.de/" TargetMode="External"/><Relationship Id="rId9" Type="http://schemas.openxmlformats.org/officeDocument/2006/relationships/hyperlink" Target="https://www.bindingdb.org/rwd/bind/index.jsp" TargetMode="External"/><Relationship Id="rId5" Type="http://schemas.openxmlformats.org/officeDocument/2006/relationships/hyperlink" Target="https://www.ebi.ac.uk/chembl/" TargetMode="External"/><Relationship Id="rId6" Type="http://schemas.openxmlformats.org/officeDocument/2006/relationships/hyperlink" Target="https://dgidb.org/" TargetMode="External"/><Relationship Id="rId7" Type="http://schemas.openxmlformats.org/officeDocument/2006/relationships/hyperlink" Target="https://go.drugbank.com/" TargetMode="External"/><Relationship Id="rId8" Type="http://schemas.openxmlformats.org/officeDocument/2006/relationships/hyperlink" Target="https://drugcentral.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www.omim.org/" TargetMode="External"/><Relationship Id="rId6" Type="http://schemas.openxmlformats.org/officeDocument/2006/relationships/hyperlink" Target="https://disgenet.com/" TargetMode="External"/><Relationship Id="rId7" Type="http://schemas.openxmlformats.org/officeDocument/2006/relationships/hyperlink" Target="http://ctdbase.org" TargetMode="External"/><Relationship Id="rId8" Type="http://schemas.openxmlformats.org/officeDocument/2006/relationships/hyperlink" Target="http://diseases.jensenlab.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hyperlink" Target="https://clinicaltrials.gov/" TargetMode="External"/><Relationship Id="rId5" Type="http://schemas.openxmlformats.org/officeDocument/2006/relationships/hyperlink" Target="http://ctdbase.org" TargetMode="External"/><Relationship Id="rId6" Type="http://schemas.openxmlformats.org/officeDocument/2006/relationships/hyperlink" Target="https://go.drugbank.com/" TargetMode="External"/><Relationship Id="rId7" Type="http://schemas.openxmlformats.org/officeDocument/2006/relationships/hyperlink" Target="https://drugcentral.org/" TargetMode="External"/><Relationship Id="rId8" Type="http://schemas.openxmlformats.org/officeDocument/2006/relationships/hyperlink" Target="http://nlp.case.edu/public/data/treatK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hyperlink" Target="http://apid.dep.usal.es/" TargetMode="External"/><Relationship Id="rId5" Type="http://schemas.openxmlformats.org/officeDocument/2006/relationships/hyperlink" Target="http://string-db.org/" TargetMode="External"/><Relationship Id="rId6" Type="http://schemas.openxmlformats.org/officeDocument/2006/relationships/hyperlink" Target="http://thebiogrid.org/" TargetMode="External"/><Relationship Id="rId7" Type="http://schemas.openxmlformats.org/officeDocument/2006/relationships/hyperlink" Target="http://www.ebi.ac.uk/intact" TargetMode="External"/><Relationship Id="rId8" Type="http://schemas.openxmlformats.org/officeDocument/2006/relationships/hyperlink" Target="http://iid.ophid.utoronto.c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platform.opentargets.org" TargetMode="External"/><Relationship Id="rId6"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omnipathdb.org" TargetMode="External"/><Relationship Id="rId6"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het.io/" TargetMode="External"/><Relationship Id="rId6"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nedrex.net" TargetMode="External"/><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hyperlink" Target="https://api.nedrex.net/open" TargetMode="External"/><Relationship Id="rId5"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1.jpg"/><Relationship Id="rId11" Type="http://schemas.openxmlformats.org/officeDocument/2006/relationships/image" Target="../media/image36.png"/><Relationship Id="rId10" Type="http://schemas.openxmlformats.org/officeDocument/2006/relationships/image" Target="../media/image40.pn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hyperlink" Target="https://nedrex.net" TargetMode="External"/><Relationship Id="rId7" Type="http://schemas.openxmlformats.org/officeDocument/2006/relationships/hyperlink" Target="https://web.nedrex.net" TargetMode="External"/><Relationship Id="rId8"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api.nedrex.net" TargetMode="External"/><Relationship Id="rId4" Type="http://schemas.openxmlformats.org/officeDocument/2006/relationships/hyperlink" Target="http://dev.api.nedrex.net" TargetMode="External"/><Relationship Id="rId5"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42.png"/><Relationship Id="rId5"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github.com/REPO4EU/network_medicine_drug_repurposing_tutorial/tree/main/Session1_databases/NeDRex_api" TargetMode="External"/><Relationship Id="rId4" Type="http://schemas.openxmlformats.org/officeDocument/2006/relationships/hyperlink" Target="https://github.com/REPO4EU/network_medicine_drug_repurposing_tutorial/tree/main/Session1_databases/NeDRex_api" TargetMode="External"/><Relationship Id="rId5" Type="http://schemas.openxmlformats.org/officeDocument/2006/relationships/hyperlink" Target="https://github.com/REPO4EU/network_medicine_drug_repurposing_tutorial/tree/main/Session1_databases/NeDRex_package" TargetMode="External"/><Relationship Id="rId6" Type="http://schemas.openxmlformats.org/officeDocument/2006/relationships/hyperlink" Target="https://github.com/REPO4EU/network_medicine_drug_repurposing_tutorial/tree/main/Session1_databases/NeDRex_package" TargetMode="External"/><Relationship Id="rId7" Type="http://schemas.openxmlformats.org/officeDocument/2006/relationships/image" Target="../media/image45.png"/><Relationship Id="rId8" Type="http://schemas.openxmlformats.org/officeDocument/2006/relationships/hyperlink" Target="https://github.com/REPO4EU/network_medicine_drug_repurposing_tutorial/tree/main/Session1_databa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uniprot.org/" TargetMode="External"/><Relationship Id="rId6" Type="http://schemas.openxmlformats.org/officeDocument/2006/relationships/image" Target="../media/image12.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hyperlink" Target="https://www.ncbi.nlm.nih.gov/gene/" TargetMode="External"/><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
          <p:cNvPicPr preferRelativeResize="0"/>
          <p:nvPr/>
        </p:nvPicPr>
        <p:blipFill rotWithShape="1">
          <a:blip r:embed="rId3">
            <a:alphaModFix/>
          </a:blip>
          <a:srcRect b="0" l="0" r="0" t="21132"/>
          <a:stretch/>
        </p:blipFill>
        <p:spPr>
          <a:xfrm>
            <a:off x="0" y="124920"/>
            <a:ext cx="2547360" cy="931320"/>
          </a:xfrm>
          <a:prstGeom prst="rect">
            <a:avLst/>
          </a:prstGeom>
          <a:noFill/>
          <a:ln>
            <a:noFill/>
          </a:ln>
        </p:spPr>
      </p:pic>
      <p:pic>
        <p:nvPicPr>
          <p:cNvPr id="75" name="Google Shape;75;p1"/>
          <p:cNvPicPr preferRelativeResize="0"/>
          <p:nvPr/>
        </p:nvPicPr>
        <p:blipFill rotWithShape="1">
          <a:blip r:embed="rId4">
            <a:alphaModFix/>
          </a:blip>
          <a:srcRect b="21371" l="0" r="8665" t="21371"/>
          <a:stretch/>
        </p:blipFill>
        <p:spPr>
          <a:xfrm>
            <a:off x="0" y="1254960"/>
            <a:ext cx="8929080" cy="2160000"/>
          </a:xfrm>
          <a:prstGeom prst="rect">
            <a:avLst/>
          </a:prstGeom>
          <a:noFill/>
          <a:ln>
            <a:noFill/>
          </a:ln>
        </p:spPr>
      </p:pic>
      <p:pic>
        <p:nvPicPr>
          <p:cNvPr descr="cosy.bio (@cosybio_UHH) | Twitter" id="76" name="Google Shape;76;p1"/>
          <p:cNvPicPr preferRelativeResize="0"/>
          <p:nvPr/>
        </p:nvPicPr>
        <p:blipFill rotWithShape="1">
          <a:blip r:embed="rId5">
            <a:alphaModFix/>
          </a:blip>
          <a:srcRect b="27752" l="0" r="0" t="31844"/>
          <a:stretch/>
        </p:blipFill>
        <p:spPr>
          <a:xfrm>
            <a:off x="7530480" y="206280"/>
            <a:ext cx="1293120" cy="522000"/>
          </a:xfrm>
          <a:prstGeom prst="rect">
            <a:avLst/>
          </a:prstGeom>
          <a:noFill/>
          <a:ln>
            <a:noFill/>
          </a:ln>
        </p:spPr>
      </p:pic>
      <p:sp>
        <p:nvSpPr>
          <p:cNvPr id="77" name="Google Shape;77;p1"/>
          <p:cNvSpPr/>
          <p:nvPr/>
        </p:nvSpPr>
        <p:spPr>
          <a:xfrm>
            <a:off x="6092280" y="590760"/>
            <a:ext cx="2731320" cy="601560"/>
          </a:xfrm>
          <a:prstGeom prst="rect">
            <a:avLst/>
          </a:prstGeom>
          <a:noFill/>
          <a:ln>
            <a:noFill/>
          </a:ln>
        </p:spPr>
        <p:txBody>
          <a:bodyPr anchorCtr="0" anchor="t" bIns="34200" lIns="68400" spcFirstLastPara="1" rIns="68400" wrap="square" tIns="34200">
            <a:spAutoFit/>
          </a:bodyPr>
          <a:lstStyle/>
          <a:p>
            <a:pPr indent="0" lvl="0" marL="0" marR="0" rtl="0" algn="r">
              <a:lnSpc>
                <a:spcPct val="100000"/>
              </a:lnSpc>
              <a:spcBef>
                <a:spcPts val="0"/>
              </a:spcBef>
              <a:spcAft>
                <a:spcPts val="0"/>
              </a:spcAft>
              <a:buClr>
                <a:srgbClr val="000000"/>
              </a:buClr>
              <a:buSzPts val="1100"/>
              <a:buFont typeface="Arial"/>
              <a:buNone/>
            </a:pPr>
            <a:r>
              <a:rPr b="1" i="0" lang="de" sz="1100" u="none" cap="none" strike="noStrike">
                <a:solidFill>
                  <a:srgbClr val="000000"/>
                </a:solidFill>
                <a:latin typeface="Avenir"/>
                <a:ea typeface="Avenir"/>
                <a:cs typeface="Avenir"/>
                <a:sym typeface="Avenir"/>
              </a:rPr>
              <a:t>Computational Systems Biology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de"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sp>
        <p:nvSpPr>
          <p:cNvPr id="78" name="Google Shape;78;p1"/>
          <p:cNvSpPr/>
          <p:nvPr/>
        </p:nvSpPr>
        <p:spPr>
          <a:xfrm>
            <a:off x="7268040" y="792720"/>
            <a:ext cx="1818720" cy="18972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800"/>
              <a:buFont typeface="Arial"/>
              <a:buNone/>
            </a:pPr>
            <a:r>
              <a:rPr b="1" i="0" lang="de" sz="800" u="none" cap="none" strike="noStrike">
                <a:solidFill>
                  <a:schemeClr val="dk1"/>
                </a:solidFill>
                <a:latin typeface="Avenir"/>
                <a:ea typeface="Avenir"/>
                <a:cs typeface="Avenir"/>
                <a:sym typeface="Avenir"/>
              </a:rPr>
              <a:t>BY PROF. DR. JAN BAUMBACH </a:t>
            </a:r>
            <a:endParaRPr b="0" i="0" sz="800" u="none" cap="none" strike="noStrike">
              <a:solidFill>
                <a:srgbClr val="000000"/>
              </a:solidFill>
              <a:latin typeface="Arial"/>
              <a:ea typeface="Arial"/>
              <a:cs typeface="Arial"/>
              <a:sym typeface="Arial"/>
            </a:endParaRPr>
          </a:p>
        </p:txBody>
      </p:sp>
      <p:sp>
        <p:nvSpPr>
          <p:cNvPr id="79" name="Google Shape;79;p1"/>
          <p:cNvSpPr/>
          <p:nvPr/>
        </p:nvSpPr>
        <p:spPr>
          <a:xfrm>
            <a:off x="276840" y="3681000"/>
            <a:ext cx="5558400" cy="38808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2100"/>
              <a:buFont typeface="Arial"/>
              <a:buNone/>
            </a:pPr>
            <a:r>
              <a:rPr b="1" i="0" lang="de" sz="2100" u="none" cap="none" strike="noStrike">
                <a:solidFill>
                  <a:schemeClr val="dk1"/>
                </a:solidFill>
                <a:latin typeface="Arial"/>
                <a:ea typeface="Arial"/>
                <a:cs typeface="Arial"/>
                <a:sym typeface="Arial"/>
              </a:rPr>
              <a:t>Databases for Drug Repurposing</a:t>
            </a:r>
            <a:endParaRPr b="0" i="0" sz="2100" u="none" cap="none" strike="noStrike">
              <a:solidFill>
                <a:srgbClr val="000000"/>
              </a:solidFill>
              <a:latin typeface="Arial"/>
              <a:ea typeface="Arial"/>
              <a:cs typeface="Arial"/>
              <a:sym typeface="Arial"/>
            </a:endParaRPr>
          </a:p>
        </p:txBody>
      </p:sp>
      <p:sp>
        <p:nvSpPr>
          <p:cNvPr id="80" name="Google Shape;80;p1"/>
          <p:cNvSpPr/>
          <p:nvPr/>
        </p:nvSpPr>
        <p:spPr>
          <a:xfrm>
            <a:off x="276840" y="4499640"/>
            <a:ext cx="1226880" cy="28152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rPr b="0" i="0" lang="de" sz="1400" u="none" cap="none" strike="noStrike">
                <a:solidFill>
                  <a:schemeClr val="dk1"/>
                </a:solidFill>
                <a:latin typeface="Arial"/>
                <a:ea typeface="Arial"/>
                <a:cs typeface="Arial"/>
                <a:sym typeface="Arial"/>
              </a:rPr>
              <a:t>08.09.2025</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1274050" y="4511525"/>
            <a:ext cx="6535800" cy="28140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rPr b="1" i="0" lang="de" sz="1400" u="none" cap="none" strike="noStrike">
                <a:solidFill>
                  <a:srgbClr val="0070C0"/>
                </a:solidFill>
                <a:latin typeface="Arial"/>
                <a:ea typeface="Arial"/>
                <a:cs typeface="Arial"/>
                <a:sym typeface="Arial"/>
              </a:rPr>
              <a:t>Andreas Maier (PhD student &amp; junior group leader at CoSyBio in Hamburg)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379aa44938d_0_3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86" name="Google Shape;186;g379aa44938d_0_3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87" name="Google Shape;187;g379aa44938d_0_3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88" name="Google Shape;188;g379aa44938d_0_3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89" name="Google Shape;189;g379aa44938d_0_30"/>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 - </a:t>
            </a:r>
            <a:r>
              <a:rPr lang="de" sz="2300">
                <a:solidFill>
                  <a:schemeClr val="dk1"/>
                </a:solidFill>
              </a:rPr>
              <a:t>Databases and information sources</a:t>
            </a:r>
            <a:endParaRPr sz="2300" strike="noStrike">
              <a:solidFill>
                <a:srgbClr val="000000"/>
              </a:solidFill>
            </a:endParaRPr>
          </a:p>
        </p:txBody>
      </p:sp>
      <p:sp>
        <p:nvSpPr>
          <p:cNvPr id="190" name="Google Shape;190;g379aa44938d_0_3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91" name="Google Shape;191;g379aa44938d_0_30"/>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DrugCentral:</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A resource collecting drug information from regulatory agencies such as the FDA, EMA, and PMDA.</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https://drugcentral.org/</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Avram et al., 2021</a:t>
            </a:r>
            <a:endParaRPr b="0" i="0" sz="1600" u="none" cap="none" strike="noStrike">
              <a:solidFill>
                <a:srgbClr val="000000"/>
              </a:solidFill>
              <a:latin typeface="Arial"/>
              <a:ea typeface="Arial"/>
              <a:cs typeface="Arial"/>
              <a:sym typeface="Arial"/>
            </a:endParaRPr>
          </a:p>
        </p:txBody>
      </p:sp>
      <p:pic>
        <p:nvPicPr>
          <p:cNvPr id="192" name="Google Shape;192;g379aa44938d_0_30"/>
          <p:cNvPicPr preferRelativeResize="0"/>
          <p:nvPr/>
        </p:nvPicPr>
        <p:blipFill rotWithShape="1">
          <a:blip r:embed="rId6">
            <a:alphaModFix/>
          </a:blip>
          <a:srcRect b="0" l="0" r="0" t="0"/>
          <a:stretch/>
        </p:blipFill>
        <p:spPr>
          <a:xfrm>
            <a:off x="5349200" y="1882913"/>
            <a:ext cx="3662899" cy="19298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379aa44938d_0_42"/>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99" name="Google Shape;199;g379aa44938d_0_4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00" name="Google Shape;200;g379aa44938d_0_42"/>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01" name="Google Shape;201;g379aa44938d_0_42"/>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02" name="Google Shape;202;g379aa44938d_0_42"/>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 - </a:t>
            </a:r>
            <a:r>
              <a:rPr lang="de" sz="2300">
                <a:solidFill>
                  <a:schemeClr val="dk1"/>
                </a:solidFill>
              </a:rPr>
              <a:t>Databases and information sources</a:t>
            </a:r>
            <a:endParaRPr sz="2300" strike="noStrike">
              <a:solidFill>
                <a:srgbClr val="000000"/>
              </a:solidFill>
            </a:endParaRPr>
          </a:p>
        </p:txBody>
      </p:sp>
      <p:sp>
        <p:nvSpPr>
          <p:cNvPr id="203" name="Google Shape;203;g379aa44938d_0_4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04" name="Google Shape;204;g379aa44938d_0_42"/>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DrugBank:</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Potentially the most comprehensive database combining detailed drug data with drug target, action, and interaction information.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https://go.drugbank.com/</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Wishard et al., 2018</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Has by now payed access model for information other than Drugs</a:t>
            </a:r>
            <a:endParaRPr b="0" i="0" sz="1600" u="none" cap="none" strike="noStrike">
              <a:solidFill>
                <a:srgbClr val="000000"/>
              </a:solidFill>
              <a:latin typeface="Arial"/>
              <a:ea typeface="Arial"/>
              <a:cs typeface="Arial"/>
              <a:sym typeface="Arial"/>
            </a:endParaRPr>
          </a:p>
        </p:txBody>
      </p:sp>
      <p:pic>
        <p:nvPicPr>
          <p:cNvPr id="205" name="Google Shape;205;g379aa44938d_0_42"/>
          <p:cNvPicPr preferRelativeResize="0"/>
          <p:nvPr/>
        </p:nvPicPr>
        <p:blipFill rotWithShape="1">
          <a:blip r:embed="rId6">
            <a:alphaModFix/>
          </a:blip>
          <a:srcRect b="0" l="0" r="0" t="0"/>
          <a:stretch/>
        </p:blipFill>
        <p:spPr>
          <a:xfrm>
            <a:off x="5342800" y="1399275"/>
            <a:ext cx="3662899" cy="27024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379aa44938d_0_54"/>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12" name="Google Shape;212;g379aa44938d_0_54"/>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13" name="Google Shape;213;g379aa44938d_0_54"/>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14" name="Google Shape;214;g379aa44938d_0_54"/>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15" name="Google Shape;215;g379aa44938d_0_54"/>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 - </a:t>
            </a:r>
            <a:r>
              <a:rPr lang="de" sz="2300">
                <a:solidFill>
                  <a:schemeClr val="dk1"/>
                </a:solidFill>
              </a:rPr>
              <a:t>Databases and information sources</a:t>
            </a:r>
            <a:endParaRPr sz="2300" strike="noStrike">
              <a:solidFill>
                <a:srgbClr val="000000"/>
              </a:solidFill>
            </a:endParaRPr>
          </a:p>
        </p:txBody>
      </p:sp>
      <p:sp>
        <p:nvSpPr>
          <p:cNvPr id="216" name="Google Shape;216;g379aa44938d_0_54"/>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17" name="Google Shape;217;g379aa44938d_0_54"/>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ChEMBL:</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Stores bioactive drug-like small molecules extracted and curated from literature</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https://www.ebi.ac.uk/chembl/</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Zdrazil et al., 2023</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Structures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Calculated properties (e.g. molecular weight)</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Bioactivities (e.g. binding constants)</a:t>
            </a:r>
            <a:endParaRPr b="0" i="0" sz="1600" u="none" cap="none" strike="noStrike">
              <a:solidFill>
                <a:srgbClr val="000000"/>
              </a:solidFill>
              <a:latin typeface="Arial"/>
              <a:ea typeface="Arial"/>
              <a:cs typeface="Arial"/>
              <a:sym typeface="Arial"/>
            </a:endParaRPr>
          </a:p>
        </p:txBody>
      </p:sp>
      <p:pic>
        <p:nvPicPr>
          <p:cNvPr id="218" name="Google Shape;218;g379aa44938d_0_54"/>
          <p:cNvPicPr preferRelativeResize="0"/>
          <p:nvPr/>
        </p:nvPicPr>
        <p:blipFill rotWithShape="1">
          <a:blip r:embed="rId6">
            <a:alphaModFix/>
          </a:blip>
          <a:srcRect b="14850" l="8335" r="56090" t="17736"/>
          <a:stretch/>
        </p:blipFill>
        <p:spPr>
          <a:xfrm>
            <a:off x="5568856" y="1733937"/>
            <a:ext cx="3335320" cy="2105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pic>
        <p:nvPicPr>
          <p:cNvPr id="224" name="Google Shape;224;g379aa44938d_0_78"/>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25" name="Google Shape;225;g379aa44938d_0_78"/>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26" name="Google Shape;226;g379aa44938d_0_78"/>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27" name="Google Shape;227;g379aa44938d_0_78"/>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28" name="Google Shape;228;g379aa44938d_0_78"/>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 - </a:t>
            </a:r>
            <a:r>
              <a:rPr lang="de" sz="2300">
                <a:solidFill>
                  <a:schemeClr val="dk1"/>
                </a:solidFill>
              </a:rPr>
              <a:t>Databases and information sources</a:t>
            </a:r>
            <a:endParaRPr sz="2300" strike="noStrike">
              <a:solidFill>
                <a:srgbClr val="000000"/>
              </a:solidFill>
            </a:endParaRPr>
          </a:p>
        </p:txBody>
      </p:sp>
      <p:sp>
        <p:nvSpPr>
          <p:cNvPr id="229" name="Google Shape;229;g379aa44938d_0_78"/>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30" name="Google Shape;230;g379aa44938d_0_78"/>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PubChem:</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Chemical substances and compounds aggregated from several sources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https://pubchem.ncbi.nlm.nih.gov/</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Kim et al., 2025</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Bioactivity screens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Chemical properties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Chemical compound groups</a:t>
            </a:r>
            <a:endParaRPr b="0" i="0" sz="1600" u="none" cap="none" strike="noStrike">
              <a:solidFill>
                <a:srgbClr val="000000"/>
              </a:solidFill>
              <a:latin typeface="Arial"/>
              <a:ea typeface="Arial"/>
              <a:cs typeface="Arial"/>
              <a:sym typeface="Arial"/>
            </a:endParaRPr>
          </a:p>
        </p:txBody>
      </p:sp>
      <p:pic>
        <p:nvPicPr>
          <p:cNvPr id="231" name="Google Shape;231;g379aa44938d_0_78"/>
          <p:cNvPicPr preferRelativeResize="0"/>
          <p:nvPr/>
        </p:nvPicPr>
        <p:blipFill rotWithShape="1">
          <a:blip r:embed="rId6">
            <a:alphaModFix/>
          </a:blip>
          <a:srcRect b="0" l="0" r="0" t="0"/>
          <a:stretch/>
        </p:blipFill>
        <p:spPr>
          <a:xfrm>
            <a:off x="4953950" y="1177376"/>
            <a:ext cx="4025299" cy="30646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379aa44938d_0_92"/>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38" name="Google Shape;238;g379aa44938d_0_9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39" name="Google Shape;239;g379aa44938d_0_92"/>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40" name="Google Shape;240;g379aa44938d_0_92"/>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41" name="Google Shape;241;g379aa44938d_0_92"/>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242" name="Google Shape;242;g379aa44938d_0_9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43" name="Google Shape;243;g379aa44938d_0_92"/>
          <p:cNvSpPr txBox="1"/>
          <p:nvPr/>
        </p:nvSpPr>
        <p:spPr>
          <a:xfrm>
            <a:off x="469300" y="1007525"/>
            <a:ext cx="49272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ICD-9/10/11:</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A WHO-coordinated classification system used globally for health statistics, epidemiology, and clinical reimbursement</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https://icd.who.int/en/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World Health Organization, 2015</a:t>
            </a:r>
            <a:endParaRPr b="0" i="0" sz="1600" u="none" cap="none" strike="noStrike">
              <a:solidFill>
                <a:srgbClr val="000000"/>
              </a:solidFill>
              <a:latin typeface="Arial"/>
              <a:ea typeface="Arial"/>
              <a:cs typeface="Arial"/>
              <a:sym typeface="Arial"/>
            </a:endParaRPr>
          </a:p>
        </p:txBody>
      </p:sp>
      <p:pic>
        <p:nvPicPr>
          <p:cNvPr id="244" name="Google Shape;244;g379aa44938d_0_92"/>
          <p:cNvPicPr preferRelativeResize="0"/>
          <p:nvPr/>
        </p:nvPicPr>
        <p:blipFill rotWithShape="1">
          <a:blip r:embed="rId6">
            <a:alphaModFix/>
          </a:blip>
          <a:srcRect b="0" l="0" r="0" t="0"/>
          <a:stretch/>
        </p:blipFill>
        <p:spPr>
          <a:xfrm>
            <a:off x="5458950" y="1227225"/>
            <a:ext cx="3442700" cy="31958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379aa44938d_0_114"/>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51" name="Google Shape;251;g379aa44938d_0_114"/>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52" name="Google Shape;252;g379aa44938d_0_114"/>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53" name="Google Shape;253;g379aa44938d_0_114"/>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54" name="Google Shape;254;g379aa44938d_0_114"/>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255" name="Google Shape;255;g379aa44938d_0_114"/>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56" name="Google Shape;256;g379aa44938d_0_114"/>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OMIM:</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Online Mendelian Inheritance in Man: A comprehensive, curated catalog of human genes and genetic disorders, focusing on Mendelian inheritance</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https://www.omim.org/</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Amberger et al., 2019</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endParaRPr b="1"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Claim to cover ALL human mendelian disorders</a:t>
            </a:r>
            <a:endParaRPr b="0" i="0" sz="1600" u="none" cap="none" strike="noStrike">
              <a:solidFill>
                <a:srgbClr val="000000"/>
              </a:solidFill>
              <a:latin typeface="Arial"/>
              <a:ea typeface="Arial"/>
              <a:cs typeface="Arial"/>
              <a:sym typeface="Arial"/>
            </a:endParaRPr>
          </a:p>
        </p:txBody>
      </p:sp>
      <p:pic>
        <p:nvPicPr>
          <p:cNvPr id="257" name="Google Shape;257;g379aa44938d_0_114"/>
          <p:cNvPicPr preferRelativeResize="0"/>
          <p:nvPr/>
        </p:nvPicPr>
        <p:blipFill rotWithShape="1">
          <a:blip r:embed="rId6">
            <a:alphaModFix/>
          </a:blip>
          <a:srcRect b="0" l="0" r="0" t="0"/>
          <a:stretch/>
        </p:blipFill>
        <p:spPr>
          <a:xfrm>
            <a:off x="5328700" y="1159925"/>
            <a:ext cx="3662901" cy="34240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379aa44938d_0_103"/>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64" name="Google Shape;264;g379aa44938d_0_103"/>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65" name="Google Shape;265;g379aa44938d_0_103"/>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66" name="Google Shape;266;g379aa44938d_0_103"/>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67" name="Google Shape;267;g379aa44938d_0_103"/>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268" name="Google Shape;268;g379aa44938d_0_103"/>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69" name="Google Shape;269;g379aa44938d_0_103"/>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MONDO:</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Monarch Disease Ontology: An ontology that harmonizes multiple disease definitions by creating a coherent, logical structure of disease relationships integrating multiple sources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http://mondo.monarchinitiative.org/</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Mungall et al., 2017</a:t>
            </a:r>
            <a:endParaRPr b="0" i="0" sz="1600" u="none" cap="none" strike="noStrike">
              <a:solidFill>
                <a:srgbClr val="000000"/>
              </a:solidFill>
              <a:latin typeface="Arial"/>
              <a:ea typeface="Arial"/>
              <a:cs typeface="Arial"/>
              <a:sym typeface="Arial"/>
            </a:endParaRPr>
          </a:p>
        </p:txBody>
      </p:sp>
      <p:pic>
        <p:nvPicPr>
          <p:cNvPr id="270" name="Google Shape;270;g379aa44938d_0_103"/>
          <p:cNvPicPr preferRelativeResize="0"/>
          <p:nvPr/>
        </p:nvPicPr>
        <p:blipFill rotWithShape="1">
          <a:blip r:embed="rId6">
            <a:alphaModFix/>
          </a:blip>
          <a:srcRect b="0" l="0" r="0" t="0"/>
          <a:stretch/>
        </p:blipFill>
        <p:spPr>
          <a:xfrm>
            <a:off x="5508600" y="1068038"/>
            <a:ext cx="3267216" cy="34375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379aa44938d_0_125"/>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77" name="Google Shape;277;g379aa44938d_0_125"/>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78" name="Google Shape;278;g379aa44938d_0_125"/>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79" name="Google Shape;279;g379aa44938d_0_125"/>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80" name="Google Shape;280;g379aa44938d_0_125"/>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281" name="Google Shape;281;g379aa44938d_0_125"/>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82" name="Google Shape;282;g379aa44938d_0_125"/>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SNOMED-CT:</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A comprehensive, multilingual clinical terminology designed for standardized use in electronic health records (EHRs)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https://www.snomed.org/resources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endParaRPr b="1"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Requires license by SNOMED international</a:t>
            </a:r>
            <a:endParaRPr b="0" i="0" sz="1600" u="none" cap="none" strike="noStrike">
              <a:solidFill>
                <a:srgbClr val="000000"/>
              </a:solidFill>
              <a:latin typeface="Arial"/>
              <a:ea typeface="Arial"/>
              <a:cs typeface="Arial"/>
              <a:sym typeface="Arial"/>
            </a:endParaRPr>
          </a:p>
        </p:txBody>
      </p:sp>
      <p:pic>
        <p:nvPicPr>
          <p:cNvPr id="283" name="Google Shape;283;g379aa44938d_0_125"/>
          <p:cNvPicPr preferRelativeResize="0"/>
          <p:nvPr/>
        </p:nvPicPr>
        <p:blipFill rotWithShape="1">
          <a:blip r:embed="rId6">
            <a:alphaModFix/>
          </a:blip>
          <a:srcRect b="0" l="0" r="0" t="0"/>
          <a:stretch/>
        </p:blipFill>
        <p:spPr>
          <a:xfrm>
            <a:off x="5261875" y="1497572"/>
            <a:ext cx="3843374" cy="216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379aa44938d_0_136"/>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290" name="Google Shape;290;g379aa44938d_0_136"/>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291" name="Google Shape;291;g379aa44938d_0_136"/>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292" name="Google Shape;292;g379aa44938d_0_136"/>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293" name="Google Shape;293;g379aa44938d_0_136"/>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294" name="Google Shape;294;g379aa44938d_0_136"/>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295" name="Google Shape;295;g379aa44938d_0_136"/>
          <p:cNvSpPr txBox="1"/>
          <p:nvPr/>
        </p:nvSpPr>
        <p:spPr>
          <a:xfrm>
            <a:off x="469300" y="1007525"/>
            <a:ext cx="51969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UMLS:</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Unified Medical Language System: A metathesaurus of clinical and biomedical terminologies designed to enable interoperability between systems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https://www.nlm.nih.gov/research/umls/index.html</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Bodenreider, 2004</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endParaRPr b="1"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Requires free account and license agreement</a:t>
            </a:r>
            <a:endParaRPr b="0" i="0" sz="1600" u="none" cap="none" strike="noStrike">
              <a:solidFill>
                <a:srgbClr val="000000"/>
              </a:solidFill>
              <a:latin typeface="Arial"/>
              <a:ea typeface="Arial"/>
              <a:cs typeface="Arial"/>
              <a:sym typeface="Arial"/>
            </a:endParaRPr>
          </a:p>
        </p:txBody>
      </p:sp>
      <p:pic>
        <p:nvPicPr>
          <p:cNvPr id="296" name="Google Shape;296;g379aa44938d_0_136"/>
          <p:cNvPicPr preferRelativeResize="0"/>
          <p:nvPr/>
        </p:nvPicPr>
        <p:blipFill rotWithShape="1">
          <a:blip r:embed="rId6">
            <a:alphaModFix/>
          </a:blip>
          <a:srcRect b="0" l="0" r="0" t="0"/>
          <a:stretch/>
        </p:blipFill>
        <p:spPr>
          <a:xfrm>
            <a:off x="5599850" y="1605413"/>
            <a:ext cx="3544149" cy="236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379aa44938d_0_147"/>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03" name="Google Shape;303;g379aa44938d_0_147"/>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04" name="Google Shape;304;g379aa44938d_0_147"/>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05" name="Google Shape;305;g379aa44938d_0_147"/>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06" name="Google Shape;306;g379aa44938d_0_147"/>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a:t>
            </a:r>
            <a:r>
              <a:rPr lang="de" sz="2300">
                <a:solidFill>
                  <a:schemeClr val="dk1"/>
                </a:solidFill>
              </a:rPr>
              <a:t>Databases and information sources</a:t>
            </a:r>
            <a:endParaRPr sz="2300" strike="noStrike">
              <a:solidFill>
                <a:srgbClr val="000000"/>
              </a:solidFill>
            </a:endParaRPr>
          </a:p>
        </p:txBody>
      </p:sp>
      <p:sp>
        <p:nvSpPr>
          <p:cNvPr id="307" name="Google Shape;307;g379aa44938d_0_147"/>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08" name="Google Shape;308;g379aa44938d_0_147"/>
          <p:cNvSpPr txBox="1"/>
          <p:nvPr/>
        </p:nvSpPr>
        <p:spPr>
          <a:xfrm>
            <a:off x="469300" y="1007525"/>
            <a:ext cx="48855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MESH:</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Medical Subject Headings is a general medical terminology hierarchy that is driven by literature and used for indexing, cataloging, and searching of information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https://www.nlm.nih.gov/mesh/meshhome.html</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National Library of Medicine, 1960-now</a:t>
            </a:r>
            <a:endParaRPr b="1" i="0" sz="1600" u="none" cap="none" strike="noStrike">
              <a:solidFill>
                <a:srgbClr val="000000"/>
              </a:solidFill>
              <a:latin typeface="Arial"/>
              <a:ea typeface="Arial"/>
              <a:cs typeface="Arial"/>
              <a:sym typeface="Arial"/>
            </a:endParaRPr>
          </a:p>
        </p:txBody>
      </p:sp>
      <p:pic>
        <p:nvPicPr>
          <p:cNvPr id="309" name="Google Shape;309;g379aa44938d_0_147"/>
          <p:cNvPicPr preferRelativeResize="0"/>
          <p:nvPr/>
        </p:nvPicPr>
        <p:blipFill rotWithShape="1">
          <a:blip r:embed="rId6">
            <a:alphaModFix/>
          </a:blip>
          <a:srcRect b="0" l="0" r="0" t="0"/>
          <a:stretch/>
        </p:blipFill>
        <p:spPr>
          <a:xfrm>
            <a:off x="5354800" y="1865774"/>
            <a:ext cx="3624451" cy="2157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2"/>
          <p:cNvPicPr preferRelativeResize="0"/>
          <p:nvPr/>
        </p:nvPicPr>
        <p:blipFill rotWithShape="1">
          <a:blip r:embed="rId3">
            <a:alphaModFix/>
          </a:blip>
          <a:srcRect b="0" l="0" r="0" t="0"/>
          <a:stretch/>
        </p:blipFill>
        <p:spPr>
          <a:xfrm>
            <a:off x="0" y="0"/>
            <a:ext cx="1949760" cy="904320"/>
          </a:xfrm>
          <a:prstGeom prst="rect">
            <a:avLst/>
          </a:prstGeom>
          <a:noFill/>
          <a:ln>
            <a:noFill/>
          </a:ln>
        </p:spPr>
      </p:pic>
      <p:pic>
        <p:nvPicPr>
          <p:cNvPr descr="cosy.bio (@cosybio_UHH) | Twitter" id="88" name="Google Shape;88;p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89" name="Google Shape;89;p2"/>
          <p:cNvSpPr/>
          <p:nvPr/>
        </p:nvSpPr>
        <p:spPr>
          <a:xfrm>
            <a:off x="7324920" y="488880"/>
            <a:ext cx="1654200" cy="411480"/>
          </a:xfrm>
          <a:prstGeom prst="rect">
            <a:avLst/>
          </a:prstGeom>
          <a:noFill/>
          <a:ln>
            <a:noFill/>
          </a:ln>
        </p:spPr>
        <p:txBody>
          <a:bodyPr anchorCtr="0" anchor="t" bIns="68400" lIns="68400" spcFirstLastPara="1" rIns="68400" wrap="square" tIns="68400">
            <a:sp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90" name="Google Shape;90;p2"/>
          <p:cNvSpPr/>
          <p:nvPr/>
        </p:nvSpPr>
        <p:spPr>
          <a:xfrm>
            <a:off x="7457040" y="640440"/>
            <a:ext cx="1522080" cy="183240"/>
          </a:xfrm>
          <a:prstGeom prst="rect">
            <a:avLst/>
          </a:prstGeom>
          <a:noFill/>
          <a:ln>
            <a:noFill/>
          </a:ln>
        </p:spPr>
        <p:txBody>
          <a:bodyPr anchorCtr="0" anchor="t" bIns="46075" lIns="68400" spcFirstLastPara="1" rIns="68400" wrap="square" tIns="46075">
            <a:sp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91" name="Google Shape;91;p2"/>
          <p:cNvSpPr txBox="1"/>
          <p:nvPr>
            <p:ph type="title"/>
          </p:nvPr>
        </p:nvSpPr>
        <p:spPr>
          <a:xfrm>
            <a:off x="1428480" y="103320"/>
            <a:ext cx="6240960" cy="90432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400" strike="noStrike">
                <a:solidFill>
                  <a:schemeClr val="dk1"/>
                </a:solidFill>
                <a:latin typeface="Arial"/>
                <a:ea typeface="Arial"/>
                <a:cs typeface="Arial"/>
                <a:sym typeface="Arial"/>
              </a:rPr>
              <a:t>Network medicine</a:t>
            </a:r>
            <a:endParaRPr b="0" sz="2400" strike="noStrike">
              <a:solidFill>
                <a:srgbClr val="000000"/>
              </a:solidFill>
              <a:latin typeface="Arial"/>
              <a:ea typeface="Arial"/>
              <a:cs typeface="Arial"/>
              <a:sym typeface="Arial"/>
            </a:endParaRPr>
          </a:p>
        </p:txBody>
      </p:sp>
      <p:pic>
        <p:nvPicPr>
          <p:cNvPr descr="Chart, scatter chart&#10;&#10;Description automatically generated" id="92" name="Google Shape;92;p2"/>
          <p:cNvPicPr preferRelativeResize="0"/>
          <p:nvPr/>
        </p:nvPicPr>
        <p:blipFill rotWithShape="1">
          <a:blip r:embed="rId5">
            <a:alphaModFix/>
          </a:blip>
          <a:srcRect b="0" l="0" r="0" t="0"/>
          <a:stretch/>
        </p:blipFill>
        <p:spPr>
          <a:xfrm>
            <a:off x="260640" y="807120"/>
            <a:ext cx="6131880" cy="4232880"/>
          </a:xfrm>
          <a:prstGeom prst="rect">
            <a:avLst/>
          </a:prstGeom>
          <a:noFill/>
          <a:ln>
            <a:noFill/>
          </a:ln>
        </p:spPr>
      </p:pic>
      <p:sp>
        <p:nvSpPr>
          <p:cNvPr id="93" name="Google Shape;93;p2"/>
          <p:cNvSpPr/>
          <p:nvPr/>
        </p:nvSpPr>
        <p:spPr>
          <a:xfrm>
            <a:off x="6640560" y="1369440"/>
            <a:ext cx="2057040" cy="232452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rPr b="1" i="0" lang="de" sz="1400" u="none" cap="none" strike="noStrike">
                <a:solidFill>
                  <a:schemeClr val="dk2"/>
                </a:solidFill>
                <a:latin typeface="Arial"/>
                <a:ea typeface="Arial"/>
                <a:cs typeface="Arial"/>
                <a:sym typeface="Arial"/>
              </a:rPr>
              <a:t>Network medicine</a:t>
            </a:r>
            <a:r>
              <a:rPr b="0" i="0" lang="de" sz="1400" u="none" cap="none" strike="noStrike">
                <a:solidFill>
                  <a:schemeClr val="dk2"/>
                </a:solidFill>
                <a:latin typeface="Arial"/>
                <a:ea typeface="Arial"/>
                <a:cs typeface="Arial"/>
                <a:sym typeface="Arial"/>
              </a:rPr>
              <a:t> is the representation of molecular biological or medical entities like</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1400"/>
              <a:buFont typeface="Arial"/>
              <a:buChar char="•"/>
            </a:pPr>
            <a:r>
              <a:rPr b="0" i="0" lang="de" sz="1400" u="none" cap="none" strike="noStrike">
                <a:solidFill>
                  <a:srgbClr val="000000"/>
                </a:solidFill>
                <a:latin typeface="Arial"/>
                <a:ea typeface="Arial"/>
                <a:cs typeface="Arial"/>
                <a:sym typeface="Arial"/>
              </a:rPr>
              <a:t>Diseases</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1400"/>
              <a:buFont typeface="Arial"/>
              <a:buChar char="•"/>
            </a:pPr>
            <a:r>
              <a:rPr b="0" i="0" lang="de" sz="1400" u="none" cap="none" strike="noStrike">
                <a:solidFill>
                  <a:srgbClr val="000000"/>
                </a:solidFill>
                <a:latin typeface="Arial"/>
                <a:ea typeface="Arial"/>
                <a:cs typeface="Arial"/>
                <a:sym typeface="Arial"/>
              </a:rPr>
              <a:t>Genes</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1400"/>
              <a:buFont typeface="Arial"/>
              <a:buChar char="•"/>
            </a:pPr>
            <a:r>
              <a:rPr b="0" i="0" lang="de" sz="1400" u="none" cap="none" strike="noStrike">
                <a:solidFill>
                  <a:srgbClr val="000000"/>
                </a:solidFill>
                <a:latin typeface="Arial"/>
                <a:ea typeface="Arial"/>
                <a:cs typeface="Arial"/>
                <a:sym typeface="Arial"/>
              </a:rPr>
              <a:t>Proteins</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1400"/>
              <a:buFont typeface="Arial"/>
              <a:buChar char="•"/>
            </a:pPr>
            <a:r>
              <a:rPr b="0" i="0" lang="de" sz="1400" u="none" cap="none" strike="noStrike">
                <a:solidFill>
                  <a:srgbClr val="000000"/>
                </a:solidFill>
                <a:latin typeface="Arial"/>
                <a:ea typeface="Arial"/>
                <a:cs typeface="Arial"/>
                <a:sym typeface="Arial"/>
              </a:rPr>
              <a:t>Drugs</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1400"/>
              <a:buFont typeface="Arial"/>
              <a:buChar char="•"/>
            </a:pPr>
            <a:r>
              <a:rPr b="0" i="1" lang="de" sz="1400" u="none" cap="none" strike="noStrike">
                <a:solidFill>
                  <a:srgbClr val="000000"/>
                </a:solidFill>
                <a:latin typeface="Arial"/>
                <a:ea typeface="Arial"/>
                <a:cs typeface="Arial"/>
                <a:sym typeface="Arial"/>
              </a:rPr>
              <a:t>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 sz="1400" u="none" cap="none" strike="noStrike">
                <a:solidFill>
                  <a:schemeClr val="dk2"/>
                </a:solidFill>
                <a:latin typeface="Arial"/>
                <a:ea typeface="Arial"/>
                <a:cs typeface="Arial"/>
                <a:sym typeface="Arial"/>
              </a:rPr>
              <a:t>as networks</a:t>
            </a:r>
            <a:br>
              <a:rPr b="0" i="0" lang="de" sz="8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4186080" y="4946400"/>
            <a:ext cx="2057040" cy="19188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6454080" y="4247290"/>
            <a:ext cx="2583000" cy="86070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100"/>
              <a:buFont typeface="Arial"/>
              <a:buNone/>
            </a:pPr>
            <a:r>
              <a:rPr b="1" i="0" lang="de" sz="1100" u="none" cap="none" strike="noStrike">
                <a:solidFill>
                  <a:srgbClr val="000000"/>
                </a:solidFill>
                <a:latin typeface="Arial"/>
                <a:ea typeface="Arial"/>
                <a:cs typeface="Arial"/>
                <a:sym typeface="Arial"/>
              </a:rPr>
              <a:t>Human disease network</a:t>
            </a:r>
            <a:r>
              <a:rPr b="0" i="0" lang="de" sz="1100" u="none" cap="none" strike="noStrike">
                <a:solidFill>
                  <a:srgbClr val="000000"/>
                </a:solidFill>
                <a:latin typeface="Arial"/>
                <a:ea typeface="Arial"/>
                <a:cs typeface="Arial"/>
                <a:sym typeface="Arial"/>
              </a:rPr>
              <a:t>: Disease-Disease network based on shared gene associations</a:t>
            </a:r>
            <a:br>
              <a:rPr b="0" i="0" lang="de" sz="1100" u="none" cap="none" strike="noStrike">
                <a:solidFill>
                  <a:srgbClr val="000000"/>
                </a:solidFill>
                <a:latin typeface="Arial"/>
                <a:ea typeface="Arial"/>
                <a:cs typeface="Arial"/>
                <a:sym typeface="Arial"/>
              </a:rPr>
            </a:br>
            <a:br>
              <a:rPr b="0" i="0" lang="de" sz="1100" u="none" cap="none" strike="noStrike">
                <a:solidFill>
                  <a:srgbClr val="000000"/>
                </a:solidFill>
                <a:latin typeface="Arial"/>
                <a:ea typeface="Arial"/>
                <a:cs typeface="Arial"/>
                <a:sym typeface="Arial"/>
              </a:rPr>
            </a:br>
            <a:r>
              <a:rPr b="0" i="0" lang="de" sz="800" u="none" cap="none" strike="noStrike">
                <a:solidFill>
                  <a:srgbClr val="000000"/>
                </a:solidFill>
                <a:latin typeface="Arial"/>
                <a:ea typeface="Arial"/>
                <a:cs typeface="Arial"/>
                <a:sym typeface="Arial"/>
              </a:rPr>
              <a:t>https://zkm.de/en/diseasome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 name="Google Shape;96;p2"/>
          <p:cNvSpPr txBox="1"/>
          <p:nvPr>
            <p:ph idx="12" type="sldNum"/>
          </p:nvPr>
        </p:nvSpPr>
        <p:spPr>
          <a:xfrm>
            <a:off x="8556840" y="4749840"/>
            <a:ext cx="548280" cy="39312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37c83160a5f_0_2"/>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16" name="Google Shape;316;g37c83160a5f_0_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17" name="Google Shape;317;g37c83160a5f_0_2"/>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18" name="Google Shape;318;g37c83160a5f_0_2"/>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19" name="Google Shape;319;g37c83160a5f_0_2"/>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Databases and information sources</a:t>
            </a:r>
            <a:endParaRPr b="0" sz="2300" strike="noStrike">
              <a:solidFill>
                <a:srgbClr val="000000"/>
              </a:solidFill>
              <a:latin typeface="Arial"/>
              <a:ea typeface="Arial"/>
              <a:cs typeface="Arial"/>
              <a:sym typeface="Arial"/>
            </a:endParaRPr>
          </a:p>
        </p:txBody>
      </p:sp>
      <p:sp>
        <p:nvSpPr>
          <p:cNvPr id="320" name="Google Shape;320;g37c83160a5f_0_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21" name="Google Shape;321;g37c83160a5f_0_2"/>
          <p:cNvSpPr txBox="1"/>
          <p:nvPr/>
        </p:nvSpPr>
        <p:spPr>
          <a:xfrm>
            <a:off x="1234250" y="4233075"/>
            <a:ext cx="6720300" cy="8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de" sz="1800" u="none" cap="none" strike="noStrike">
                <a:solidFill>
                  <a:srgbClr val="000000"/>
                </a:solidFill>
                <a:latin typeface="Arial"/>
                <a:ea typeface="Arial"/>
                <a:cs typeface="Arial"/>
                <a:sym typeface="Arial"/>
              </a:rPr>
              <a:t>Potential issue: Big differences in definitions of diseases!</a:t>
            </a:r>
            <a:endParaRPr b="1" i="0" sz="1800" u="none" cap="none" strike="noStrike">
              <a:solidFill>
                <a:srgbClr val="000000"/>
              </a:solidFill>
              <a:latin typeface="Arial"/>
              <a:ea typeface="Arial"/>
              <a:cs typeface="Arial"/>
              <a:sym typeface="Arial"/>
            </a:endParaRPr>
          </a:p>
        </p:txBody>
      </p:sp>
      <p:graphicFrame>
        <p:nvGraphicFramePr>
          <p:cNvPr id="322" name="Google Shape;322;g37c83160a5f_0_2"/>
          <p:cNvGraphicFramePr/>
          <p:nvPr/>
        </p:nvGraphicFramePr>
        <p:xfrm>
          <a:off x="408125" y="1428750"/>
          <a:ext cx="3000000" cy="3000000"/>
        </p:xfrm>
        <a:graphic>
          <a:graphicData uri="http://schemas.openxmlformats.org/drawingml/2006/table">
            <a:tbl>
              <a:tblPr>
                <a:noFill/>
                <a:tableStyleId>{E6967B2B-5DA8-4DCC-A42B-E1789C78B77E}</a:tableStyleId>
              </a:tblPr>
              <a:tblGrid>
                <a:gridCol w="892275"/>
                <a:gridCol w="1214325"/>
                <a:gridCol w="1454550"/>
                <a:gridCol w="1319950"/>
                <a:gridCol w="1277775"/>
                <a:gridCol w="1207325"/>
                <a:gridCol w="1165100"/>
              </a:tblGrid>
              <a:tr h="429050">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Name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ICD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MONDO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OMIM</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SNOMED CT</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UMLS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de" sz="1400" u="none" cap="none" strike="noStrike"/>
                        <a:t>MESH</a:t>
                      </a:r>
                      <a:endParaRPr b="1" sz="1400" u="none" cap="none" strike="noStrike"/>
                    </a:p>
                  </a:txBody>
                  <a:tcPr marT="91425" marB="91425" marR="91425" marL="91425"/>
                </a:tc>
              </a:tr>
              <a:tr h="8795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Sources</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Expert-driven</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Integration of various databases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Expert-curated literature-based</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Expert-driven</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Combination of clinical and biomedical terminologies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Driven by use in literature</a:t>
                      </a:r>
                      <a:endParaRPr sz="1200" u="none" cap="none" strike="noStrike"/>
                    </a:p>
                  </a:txBody>
                  <a:tcPr marT="91425" marB="91425" marR="91425" marL="91425"/>
                </a:tc>
              </a:tr>
              <a:tr h="8795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Goal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Health statistics, epidemiology, and clinical reimbursement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Creation of a harmonized disorder identification system</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solidFill>
                            <a:schemeClr val="dk1"/>
                          </a:solidFill>
                        </a:rPr>
                        <a:t>Curated catalog of human genetic disorders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Multilingual clinical terminology for standardized use in EHRs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Metathesaurus designed to enable interoperability between systems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Indexing, cataloging, and searching of information</a:t>
                      </a:r>
                      <a:endParaRPr sz="1200" u="none" cap="none" strike="noStrike"/>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379aa44938d_0_16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29" name="Google Shape;329;g379aa44938d_0_16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30" name="Google Shape;330;g379aa44938d_0_16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31" name="Google Shape;331;g379aa44938d_0_16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32" name="Google Shape;332;g379aa44938d_0_160"/>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Disorder - Databases and information sources</a:t>
            </a:r>
            <a:endParaRPr b="0" sz="2300" strike="noStrike">
              <a:solidFill>
                <a:srgbClr val="000000"/>
              </a:solidFill>
              <a:latin typeface="Arial"/>
              <a:ea typeface="Arial"/>
              <a:cs typeface="Arial"/>
              <a:sym typeface="Arial"/>
            </a:endParaRPr>
          </a:p>
        </p:txBody>
      </p:sp>
      <p:sp>
        <p:nvSpPr>
          <p:cNvPr id="333" name="Google Shape;333;g379aa44938d_0_16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34" name="Google Shape;334;g379aa44938d_0_160"/>
          <p:cNvSpPr txBox="1"/>
          <p:nvPr/>
        </p:nvSpPr>
        <p:spPr>
          <a:xfrm>
            <a:off x="713350" y="4453625"/>
            <a:ext cx="8104800" cy="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de" sz="1100" u="none" cap="none" strike="noStrike">
                <a:solidFill>
                  <a:srgbClr val="000000"/>
                </a:solidFill>
                <a:latin typeface="Arial"/>
                <a:ea typeface="Arial"/>
                <a:cs typeface="Arial"/>
                <a:sym typeface="Arial"/>
              </a:rPr>
              <a:t>Sadegh, S., Skelton, J., Anastasi, E. et al. Lacking mechanistic disease definitions and corresponding association data hamper progress in network medicine and beyond. Nat Commun 14, 1662 (2023). https://doi.org/10.1038/s41467-023-37349-4</a:t>
            </a:r>
            <a:endParaRPr b="0" i="1" sz="1100" u="none" cap="none" strike="noStrike">
              <a:solidFill>
                <a:srgbClr val="000000"/>
              </a:solidFill>
              <a:latin typeface="Arial"/>
              <a:ea typeface="Arial"/>
              <a:cs typeface="Arial"/>
              <a:sym typeface="Arial"/>
            </a:endParaRPr>
          </a:p>
        </p:txBody>
      </p:sp>
      <p:sp>
        <p:nvSpPr>
          <p:cNvPr id="335" name="Google Shape;335;g379aa44938d_0_160"/>
          <p:cNvSpPr txBox="1"/>
          <p:nvPr/>
        </p:nvSpPr>
        <p:spPr>
          <a:xfrm>
            <a:off x="1365650" y="994925"/>
            <a:ext cx="7255200" cy="4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de" sz="1800" u="none" cap="none" strike="noStrike">
                <a:solidFill>
                  <a:schemeClr val="dk1"/>
                </a:solidFill>
                <a:latin typeface="Arial"/>
                <a:ea typeface="Arial"/>
                <a:cs typeface="Arial"/>
                <a:sym typeface="Arial"/>
              </a:rPr>
              <a:t>Differences in definitions → differences in interoperability</a:t>
            </a:r>
            <a:endParaRPr b="1" i="0" sz="1800" u="none" cap="none" strike="noStrike">
              <a:solidFill>
                <a:srgbClr val="000000"/>
              </a:solidFill>
              <a:latin typeface="Arial"/>
              <a:ea typeface="Arial"/>
              <a:cs typeface="Arial"/>
              <a:sym typeface="Arial"/>
            </a:endParaRPr>
          </a:p>
        </p:txBody>
      </p:sp>
      <p:pic>
        <p:nvPicPr>
          <p:cNvPr id="336" name="Google Shape;336;g379aa44938d_0_160"/>
          <p:cNvPicPr preferRelativeResize="0"/>
          <p:nvPr/>
        </p:nvPicPr>
        <p:blipFill rotWithShape="1">
          <a:blip r:embed="rId5">
            <a:alphaModFix/>
          </a:blip>
          <a:srcRect b="0" l="0" r="0" t="0"/>
          <a:stretch/>
        </p:blipFill>
        <p:spPr>
          <a:xfrm>
            <a:off x="2071800" y="1546202"/>
            <a:ext cx="3939900" cy="271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77d395fa0e_0_72"/>
          <p:cNvSpPr txBox="1"/>
          <p:nvPr>
            <p:ph idx="4294967295" type="title"/>
          </p:nvPr>
        </p:nvSpPr>
        <p:spPr>
          <a:xfrm>
            <a:off x="415440" y="1683720"/>
            <a:ext cx="5638800" cy="7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Databases for Edges</a:t>
            </a:r>
            <a:endParaRPr b="0" i="0" sz="2900" u="none" cap="none" strike="noStrike">
              <a:solidFill>
                <a:srgbClr val="000000"/>
              </a:solidFill>
              <a:latin typeface="Arial"/>
              <a:ea typeface="Arial"/>
              <a:cs typeface="Arial"/>
              <a:sym typeface="Arial"/>
            </a:endParaRPr>
          </a:p>
        </p:txBody>
      </p:sp>
      <p:sp>
        <p:nvSpPr>
          <p:cNvPr id="342" name="Google Shape;342;g377d395fa0e_0_72"/>
          <p:cNvSpPr txBox="1"/>
          <p:nvPr>
            <p:ph idx="4294967295" type="subTitle"/>
          </p:nvPr>
        </p:nvSpPr>
        <p:spPr>
          <a:xfrm>
            <a:off x="411840" y="2564280"/>
            <a:ext cx="55608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ubik"/>
              <a:buNone/>
            </a:pPr>
            <a:r>
              <a:t/>
            </a:r>
            <a:endParaRPr b="0" i="0" sz="2000" u="none" cap="none" strike="noStrike">
              <a:solidFill>
                <a:srgbClr val="000000"/>
              </a:solidFill>
              <a:latin typeface="Arial"/>
              <a:ea typeface="Arial"/>
              <a:cs typeface="Arial"/>
              <a:sym typeface="Arial"/>
            </a:endParaRPr>
          </a:p>
        </p:txBody>
      </p:sp>
      <p:sp>
        <p:nvSpPr>
          <p:cNvPr id="343" name="Google Shape;343;g377d395fa0e_0_72"/>
          <p:cNvSpPr txBox="1"/>
          <p:nvPr>
            <p:ph idx="4294967295" type="body"/>
          </p:nvPr>
        </p:nvSpPr>
        <p:spPr>
          <a:xfrm>
            <a:off x="421920" y="3066840"/>
            <a:ext cx="5560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g377d395fa0e_0_72"/>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
        <p:nvSpPr>
          <p:cNvPr id="345" name="Google Shape;345;g377d395fa0e_0_72"/>
          <p:cNvSpPr txBox="1"/>
          <p:nvPr>
            <p:ph idx="4294967295" type="body"/>
          </p:nvPr>
        </p:nvSpPr>
        <p:spPr>
          <a:xfrm>
            <a:off x="252000" y="4659120"/>
            <a:ext cx="8371500" cy="436200"/>
          </a:xfrm>
          <a:prstGeom prst="rect">
            <a:avLst/>
          </a:prstGeom>
          <a:solidFill>
            <a:srgbClr val="FFFFFF">
              <a:alpha val="43529"/>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95959"/>
              </a:buClr>
              <a:buSzPts val="1000"/>
              <a:buFont typeface="Roboto"/>
              <a:buNone/>
            </a:pPr>
            <a:r>
              <a:rPr b="0" i="0" lang="de" sz="1000" u="none" cap="none" strike="noStrike">
                <a:solidFill>
                  <a:srgbClr val="595959"/>
                </a:solidFill>
                <a:latin typeface="Roboto"/>
                <a:ea typeface="Roboto"/>
                <a:cs typeface="Roboto"/>
                <a:sym typeface="Roboto"/>
              </a:rPr>
              <a:t>Sadegh, S., Skelton, J., Anastasi, E. </a:t>
            </a:r>
            <a:r>
              <a:rPr b="0" i="1" lang="de" sz="1000" u="none" cap="none" strike="noStrike">
                <a:solidFill>
                  <a:srgbClr val="595959"/>
                </a:solidFill>
                <a:latin typeface="Roboto"/>
                <a:ea typeface="Roboto"/>
                <a:cs typeface="Roboto"/>
                <a:sym typeface="Roboto"/>
              </a:rPr>
              <a:t>et al.</a:t>
            </a:r>
            <a:r>
              <a:rPr b="0" i="0" lang="de" sz="1000" u="none" cap="none" strike="noStrike">
                <a:solidFill>
                  <a:srgbClr val="595959"/>
                </a:solidFill>
                <a:latin typeface="Roboto"/>
                <a:ea typeface="Roboto"/>
                <a:cs typeface="Roboto"/>
                <a:sym typeface="Roboto"/>
              </a:rPr>
              <a:t> Network medicine for disease module identification and drug repurposing with the NeDRex platform. </a:t>
            </a:r>
            <a:r>
              <a:rPr b="0" i="1" lang="de" sz="1000" u="none" cap="none" strike="noStrike">
                <a:solidFill>
                  <a:srgbClr val="595959"/>
                </a:solidFill>
                <a:latin typeface="Roboto"/>
                <a:ea typeface="Roboto"/>
                <a:cs typeface="Roboto"/>
                <a:sym typeface="Roboto"/>
              </a:rPr>
              <a:t>Nat Commun</a:t>
            </a:r>
            <a:r>
              <a:rPr b="0" i="0" lang="de" sz="1000" u="none" cap="none" strike="noStrike">
                <a:solidFill>
                  <a:srgbClr val="595959"/>
                </a:solidFill>
                <a:latin typeface="Roboto"/>
                <a:ea typeface="Roboto"/>
                <a:cs typeface="Roboto"/>
                <a:sym typeface="Roboto"/>
              </a:rPr>
              <a:t> 12, 6848 (2021). https://doi.org/10.1038/s41467-021-27138-2</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377d395fa0e_0_5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52" name="Google Shape;352;g377d395fa0e_0_5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53" name="Google Shape;353;g377d395fa0e_0_5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54" name="Google Shape;354;g377d395fa0e_0_5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55" name="Google Shape;355;g377d395fa0e_0_50"/>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List of potential evidence types of links</a:t>
            </a:r>
            <a:endParaRPr b="0" sz="2300" strike="noStrike">
              <a:solidFill>
                <a:srgbClr val="000000"/>
              </a:solidFill>
              <a:latin typeface="Arial"/>
              <a:ea typeface="Arial"/>
              <a:cs typeface="Arial"/>
              <a:sym typeface="Arial"/>
            </a:endParaRPr>
          </a:p>
        </p:txBody>
      </p:sp>
      <p:sp>
        <p:nvSpPr>
          <p:cNvPr id="356" name="Google Shape;356;g377d395fa0e_0_5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57" name="Google Shape;357;g377d395fa0e_0_50"/>
          <p:cNvSpPr txBox="1"/>
          <p:nvPr/>
        </p:nvSpPr>
        <p:spPr>
          <a:xfrm>
            <a:off x="465600" y="1065300"/>
            <a:ext cx="8212800" cy="2881500"/>
          </a:xfrm>
          <a:prstGeom prst="rect">
            <a:avLst/>
          </a:prstGeom>
          <a:noFill/>
          <a:ln>
            <a:noFill/>
          </a:ln>
        </p:spPr>
        <p:txBody>
          <a:bodyPr anchorCtr="0" anchor="t" bIns="91425" lIns="91425" spcFirstLastPara="1" rIns="91425" wrap="square" tIns="91425">
            <a:noAutofit/>
          </a:bodyPr>
          <a:lstStyle/>
          <a:p>
            <a:pPr indent="-298450" lvl="0" marL="457200" marR="0" rtl="0" algn="just">
              <a:lnSpc>
                <a:spcPct val="115000"/>
              </a:lnSpc>
              <a:spcBef>
                <a:spcPts val="1200"/>
              </a:spcBef>
              <a:spcAft>
                <a:spcPts val="0"/>
              </a:spcAft>
              <a:buClr>
                <a:schemeClr val="dk1"/>
              </a:buClr>
              <a:buSzPts val="1100"/>
              <a:buFont typeface="Arial"/>
              <a:buChar char="●"/>
            </a:pPr>
            <a:r>
              <a:rPr b="1" i="0" lang="de" sz="1100" u="sng" cap="none" strike="noStrike">
                <a:solidFill>
                  <a:schemeClr val="dk1"/>
                </a:solidFill>
                <a:latin typeface="Arial"/>
                <a:ea typeface="Arial"/>
                <a:cs typeface="Arial"/>
                <a:sym typeface="Arial"/>
              </a:rPr>
              <a:t>Literature-driven:</a:t>
            </a:r>
            <a:endParaRPr b="1" i="0" sz="1100" u="sng"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Literature Curation:</a:t>
            </a:r>
            <a:r>
              <a:rPr b="0" i="0" lang="de" sz="1100" u="none" cap="none" strike="noStrike">
                <a:solidFill>
                  <a:schemeClr val="dk1"/>
                </a:solidFill>
                <a:latin typeface="Arial"/>
                <a:ea typeface="Arial"/>
                <a:cs typeface="Arial"/>
                <a:sym typeface="Arial"/>
              </a:rPr>
              <a:t> Information manually extracted from scientific literature by curators</a:t>
            </a:r>
            <a:endParaRPr b="0" i="0" sz="1100" u="none"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Text-mining:</a:t>
            </a:r>
            <a:r>
              <a:rPr b="0" i="0" lang="de" sz="1100" u="none" cap="none" strike="noStrike">
                <a:solidFill>
                  <a:schemeClr val="dk1"/>
                </a:solidFill>
                <a:latin typeface="Arial"/>
                <a:ea typeface="Arial"/>
                <a:cs typeface="Arial"/>
                <a:sym typeface="Arial"/>
              </a:rPr>
              <a:t> Automated information extraction from the text of scientific publications using natural language processing techniques</a:t>
            </a:r>
            <a:endParaRPr b="0" i="0" sz="1100" u="none" cap="none" strike="noStrike">
              <a:solidFill>
                <a:schemeClr val="dk1"/>
              </a:solidFill>
              <a:latin typeface="Arial"/>
              <a:ea typeface="Arial"/>
              <a:cs typeface="Arial"/>
              <a:sym typeface="Arial"/>
            </a:endParaRPr>
          </a:p>
          <a:p>
            <a:pPr indent="-298450" lvl="0" marL="457200" marR="0" rtl="0" algn="just">
              <a:lnSpc>
                <a:spcPct val="115000"/>
              </a:lnSpc>
              <a:spcBef>
                <a:spcPts val="0"/>
              </a:spcBef>
              <a:spcAft>
                <a:spcPts val="0"/>
              </a:spcAft>
              <a:buClr>
                <a:schemeClr val="dk1"/>
              </a:buClr>
              <a:buSzPts val="1100"/>
              <a:buFont typeface="Arial"/>
              <a:buChar char="●"/>
            </a:pPr>
            <a:r>
              <a:rPr b="1" i="0" lang="de" sz="1100" u="sng" cap="none" strike="noStrike">
                <a:solidFill>
                  <a:schemeClr val="dk1"/>
                </a:solidFill>
                <a:latin typeface="Arial"/>
                <a:ea typeface="Arial"/>
                <a:cs typeface="Arial"/>
                <a:sym typeface="Arial"/>
              </a:rPr>
              <a:t>Data-driven:</a:t>
            </a:r>
            <a:endParaRPr b="1" i="0" sz="1100" u="sng"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Experimental:</a:t>
            </a:r>
            <a:r>
              <a:rPr b="0" i="0" lang="de" sz="1100" u="none" cap="none" strike="noStrike">
                <a:solidFill>
                  <a:schemeClr val="dk1"/>
                </a:solidFill>
                <a:latin typeface="Arial"/>
                <a:ea typeface="Arial"/>
                <a:cs typeface="Arial"/>
                <a:sym typeface="Arial"/>
              </a:rPr>
              <a:t> Information derived from laboratory experiments (e.g., yeast two-hybrid, GWAS, …)</a:t>
            </a:r>
            <a:endParaRPr b="0" i="0" sz="1100" u="none"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Sequence Data:</a:t>
            </a:r>
            <a:r>
              <a:rPr b="0" i="0" lang="de" sz="1100" u="none" cap="none" strike="noStrike">
                <a:solidFill>
                  <a:schemeClr val="dk1"/>
                </a:solidFill>
                <a:latin typeface="Arial"/>
                <a:ea typeface="Arial"/>
                <a:cs typeface="Arial"/>
                <a:sym typeface="Arial"/>
              </a:rPr>
              <a:t> Information derived from genomic or proteomic sequencing efforts</a:t>
            </a:r>
            <a:endParaRPr b="0" i="0" sz="1100" u="none" cap="none" strike="noStrike">
              <a:solidFill>
                <a:schemeClr val="dk1"/>
              </a:solidFill>
              <a:latin typeface="Arial"/>
              <a:ea typeface="Arial"/>
              <a:cs typeface="Arial"/>
              <a:sym typeface="Arial"/>
            </a:endParaRPr>
          </a:p>
          <a:p>
            <a:pPr indent="-298450" lvl="0" marL="457200" marR="0" rtl="0" algn="just">
              <a:lnSpc>
                <a:spcPct val="115000"/>
              </a:lnSpc>
              <a:spcBef>
                <a:spcPts val="0"/>
              </a:spcBef>
              <a:spcAft>
                <a:spcPts val="0"/>
              </a:spcAft>
              <a:buClr>
                <a:schemeClr val="dk1"/>
              </a:buClr>
              <a:buSzPts val="1100"/>
              <a:buFont typeface="Arial"/>
              <a:buChar char="●"/>
            </a:pPr>
            <a:r>
              <a:rPr b="1" i="0" lang="de" sz="1100" u="sng" cap="none" strike="noStrike">
                <a:solidFill>
                  <a:schemeClr val="dk1"/>
                </a:solidFill>
                <a:latin typeface="Arial"/>
                <a:ea typeface="Arial"/>
                <a:cs typeface="Arial"/>
                <a:sym typeface="Arial"/>
              </a:rPr>
              <a:t>Computational:</a:t>
            </a:r>
            <a:endParaRPr b="1" i="0" sz="1100" u="sng"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Prediction:</a:t>
            </a:r>
            <a:r>
              <a:rPr b="0" i="0" lang="de" sz="1100" u="none" cap="none" strike="noStrike">
                <a:solidFill>
                  <a:schemeClr val="dk1"/>
                </a:solidFill>
                <a:latin typeface="Arial"/>
                <a:ea typeface="Arial"/>
                <a:cs typeface="Arial"/>
                <a:sym typeface="Arial"/>
              </a:rPr>
              <a:t> Information/Properties generated by computational algorithms, predicting relationships </a:t>
            </a:r>
            <a:r>
              <a:rPr b="0" i="1" lang="de" sz="1100" u="none" cap="none" strike="noStrike">
                <a:solidFill>
                  <a:schemeClr val="dk1"/>
                </a:solidFill>
                <a:latin typeface="Arial"/>
                <a:ea typeface="Arial"/>
                <a:cs typeface="Arial"/>
                <a:sym typeface="Arial"/>
              </a:rPr>
              <a:t>de novo</a:t>
            </a:r>
            <a:r>
              <a:rPr b="0" i="0" lang="de" sz="1100" u="none" cap="none" strike="noStrike">
                <a:solidFill>
                  <a:schemeClr val="dk1"/>
                </a:solidFill>
                <a:latin typeface="Arial"/>
                <a:ea typeface="Arial"/>
                <a:cs typeface="Arial"/>
                <a:sym typeface="Arial"/>
              </a:rPr>
              <a:t> (e.g., based on protein structure, domain interactions, or sequence homology)</a:t>
            </a:r>
            <a:endParaRPr b="0" i="0" sz="1100" u="none"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Inference:</a:t>
            </a:r>
            <a:r>
              <a:rPr b="0" i="0" lang="de" sz="1100" u="none" cap="none" strike="noStrike">
                <a:solidFill>
                  <a:schemeClr val="dk1"/>
                </a:solidFill>
                <a:latin typeface="Arial"/>
                <a:ea typeface="Arial"/>
                <a:cs typeface="Arial"/>
                <a:sym typeface="Arial"/>
              </a:rPr>
              <a:t> Information derived through logical deduction from other data types, such as inferring interactions via orthology mapping between species</a:t>
            </a:r>
            <a:endParaRPr b="0" i="0" sz="1100" u="none" cap="none" strike="noStrike">
              <a:solidFill>
                <a:schemeClr val="dk1"/>
              </a:solidFill>
              <a:latin typeface="Arial"/>
              <a:ea typeface="Arial"/>
              <a:cs typeface="Arial"/>
              <a:sym typeface="Arial"/>
            </a:endParaRPr>
          </a:p>
          <a:p>
            <a:pPr indent="-298450" lvl="0" marL="457200" marR="0" rtl="0" algn="just">
              <a:lnSpc>
                <a:spcPct val="115000"/>
              </a:lnSpc>
              <a:spcBef>
                <a:spcPts val="0"/>
              </a:spcBef>
              <a:spcAft>
                <a:spcPts val="0"/>
              </a:spcAft>
              <a:buClr>
                <a:schemeClr val="dk1"/>
              </a:buClr>
              <a:buSzPts val="1100"/>
              <a:buFont typeface="Arial"/>
              <a:buChar char="●"/>
            </a:pPr>
            <a:r>
              <a:rPr b="1" i="0" lang="de" sz="1100" u="sng" cap="none" strike="noStrike">
                <a:solidFill>
                  <a:schemeClr val="dk1"/>
                </a:solidFill>
                <a:latin typeface="Arial"/>
                <a:ea typeface="Arial"/>
                <a:cs typeface="Arial"/>
                <a:sym typeface="Arial"/>
              </a:rPr>
              <a:t>Aggregation:</a:t>
            </a:r>
            <a:r>
              <a:rPr b="0" i="0" lang="de" sz="1100" u="none" cap="none" strike="noStrike">
                <a:solidFill>
                  <a:schemeClr val="dk1"/>
                </a:solidFill>
                <a:latin typeface="Arial"/>
                <a:ea typeface="Arial"/>
                <a:cs typeface="Arial"/>
                <a:sym typeface="Arial"/>
              </a:rPr>
              <a:t> Data collected and compiled from multiple/other secondary databases</a:t>
            </a:r>
            <a:endParaRPr b="0" i="0" sz="1100" u="none" cap="none" strike="noStrike">
              <a:solidFill>
                <a:schemeClr val="dk1"/>
              </a:solidFill>
              <a:latin typeface="Arial"/>
              <a:ea typeface="Arial"/>
              <a:cs typeface="Arial"/>
              <a:sym typeface="Arial"/>
            </a:endParaRPr>
          </a:p>
          <a:p>
            <a:pPr indent="-298450" lvl="1" marL="914400" marR="0" rtl="0" algn="just">
              <a:lnSpc>
                <a:spcPct val="115000"/>
              </a:lnSpc>
              <a:spcBef>
                <a:spcPts val="0"/>
              </a:spcBef>
              <a:spcAft>
                <a:spcPts val="0"/>
              </a:spcAft>
              <a:buClr>
                <a:schemeClr val="dk1"/>
              </a:buClr>
              <a:buSzPts val="1100"/>
              <a:buFont typeface="Arial"/>
              <a:buChar char="○"/>
            </a:pPr>
            <a:r>
              <a:rPr b="1" i="0" lang="de" sz="1100" u="none" cap="none" strike="noStrike">
                <a:solidFill>
                  <a:schemeClr val="dk1"/>
                </a:solidFill>
                <a:latin typeface="Arial"/>
                <a:ea typeface="Arial"/>
                <a:cs typeface="Arial"/>
                <a:sym typeface="Arial"/>
              </a:rPr>
              <a:t>Regulatory:</a:t>
            </a:r>
            <a:r>
              <a:rPr b="0" i="0" lang="de" sz="1100" u="none" cap="none" strike="noStrike">
                <a:solidFill>
                  <a:schemeClr val="dk1"/>
                </a:solidFill>
                <a:latin typeface="Arial"/>
                <a:ea typeface="Arial"/>
                <a:cs typeface="Arial"/>
                <a:sym typeface="Arial"/>
              </a:rPr>
              <a:t> Information from official regulatory bodies (e.g., from the FDA, EMA)</a:t>
            </a:r>
            <a:endParaRPr b="0" i="0" sz="1100" u="none" cap="none" strike="noStrike">
              <a:solidFill>
                <a:schemeClr val="dk1"/>
              </a:solidFill>
              <a:latin typeface="Arial"/>
              <a:ea typeface="Arial"/>
              <a:cs typeface="Arial"/>
              <a:sym typeface="Arial"/>
            </a:endParaRPr>
          </a:p>
        </p:txBody>
      </p:sp>
      <p:sp>
        <p:nvSpPr>
          <p:cNvPr id="358" name="Google Shape;358;g377d395fa0e_0_50"/>
          <p:cNvSpPr txBox="1"/>
          <p:nvPr/>
        </p:nvSpPr>
        <p:spPr>
          <a:xfrm>
            <a:off x="550150" y="4140625"/>
            <a:ext cx="6720300" cy="47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→Origin of edge information can be even very diverse</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377d395fa0e_0_61"/>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65" name="Google Shape;365;g377d395fa0e_0_61"/>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66" name="Google Shape;366;g377d395fa0e_0_61"/>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67" name="Google Shape;367;g377d395fa0e_0_61"/>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68" name="Google Shape;368;g377d395fa0e_0_61"/>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Gene-Protein - </a:t>
            </a:r>
            <a:r>
              <a:rPr lang="de" sz="2300">
                <a:solidFill>
                  <a:schemeClr val="dk1"/>
                </a:solidFill>
              </a:rPr>
              <a:t>Databases and information sources</a:t>
            </a:r>
            <a:endParaRPr sz="2300" strike="noStrike">
              <a:solidFill>
                <a:srgbClr val="000000"/>
              </a:solidFill>
            </a:endParaRPr>
          </a:p>
        </p:txBody>
      </p:sp>
      <p:sp>
        <p:nvSpPr>
          <p:cNvPr id="369" name="Google Shape;369;g377d395fa0e_0_61"/>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70" name="Google Shape;370;g377d395fa0e_0_61"/>
          <p:cNvSpPr txBox="1"/>
          <p:nvPr/>
        </p:nvSpPr>
        <p:spPr>
          <a:xfrm>
            <a:off x="483375" y="1346875"/>
            <a:ext cx="8212800" cy="3205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Arial"/>
              <a:buChar char="●"/>
            </a:pPr>
            <a:r>
              <a:rPr b="1" i="0" lang="de" sz="1300" u="none" cap="none" strike="noStrike">
                <a:solidFill>
                  <a:schemeClr val="dk1"/>
                </a:solidFill>
                <a:latin typeface="Arial"/>
                <a:ea typeface="Arial"/>
                <a:cs typeface="Arial"/>
                <a:sym typeface="Arial"/>
              </a:rPr>
              <a:t>Potential information contained:</a:t>
            </a:r>
            <a:br>
              <a:rPr b="1" i="0" lang="de" sz="1300" u="none" cap="none" strike="noStrike">
                <a:solidFill>
                  <a:schemeClr val="dk1"/>
                </a:solidFill>
                <a:latin typeface="Arial"/>
                <a:ea typeface="Arial"/>
                <a:cs typeface="Arial"/>
                <a:sym typeface="Arial"/>
              </a:rPr>
            </a:b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Which gene encodes for which protein</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Which protein variants do exists (e.g. splice variants)</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Variant prevalence</a:t>
            </a:r>
            <a:endParaRPr b="0" i="0" sz="1300" u="none" cap="none" strike="noStrike">
              <a:solidFill>
                <a:schemeClr val="dk1"/>
              </a:solidFill>
              <a:latin typeface="Arial"/>
              <a:ea typeface="Arial"/>
              <a:cs typeface="Arial"/>
              <a:sym typeface="Arial"/>
            </a:endParaRPr>
          </a:p>
        </p:txBody>
      </p:sp>
      <p:pic>
        <p:nvPicPr>
          <p:cNvPr id="371" name="Google Shape;371;g377d395fa0e_0_61"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
        <p:nvSpPr>
          <p:cNvPr id="372" name="Google Shape;372;g377d395fa0e_0_61"/>
          <p:cNvSpPr/>
          <p:nvPr/>
        </p:nvSpPr>
        <p:spPr>
          <a:xfrm>
            <a:off x="5495475" y="1229550"/>
            <a:ext cx="3552300" cy="20742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377d395fa0e_0_61"/>
          <p:cNvSpPr/>
          <p:nvPr/>
        </p:nvSpPr>
        <p:spPr>
          <a:xfrm rot="-2700000">
            <a:off x="6010221" y="3938961"/>
            <a:ext cx="946109" cy="747129"/>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379aa44938d_0_197"/>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80" name="Google Shape;380;g379aa44938d_0_197"/>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81" name="Google Shape;381;g379aa44938d_0_197"/>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82" name="Google Shape;382;g379aa44938d_0_197"/>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83" name="Google Shape;383;g379aa44938d_0_197"/>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Gene-Protein - </a:t>
            </a:r>
            <a:r>
              <a:rPr lang="de" sz="2300">
                <a:solidFill>
                  <a:schemeClr val="dk1"/>
                </a:solidFill>
              </a:rPr>
              <a:t>Databases and information sources</a:t>
            </a:r>
            <a:endParaRPr sz="2300" strike="noStrike">
              <a:solidFill>
                <a:srgbClr val="000000"/>
              </a:solidFill>
            </a:endParaRPr>
          </a:p>
        </p:txBody>
      </p:sp>
      <p:sp>
        <p:nvSpPr>
          <p:cNvPr id="384" name="Google Shape;384;g379aa44938d_0_197"/>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graphicFrame>
        <p:nvGraphicFramePr>
          <p:cNvPr id="385" name="Google Shape;385;g379aa44938d_0_197"/>
          <p:cNvGraphicFramePr/>
          <p:nvPr/>
        </p:nvGraphicFramePr>
        <p:xfrm>
          <a:off x="1986425" y="1414700"/>
          <a:ext cx="3000000" cy="3000000"/>
        </p:xfrm>
        <a:graphic>
          <a:graphicData uri="http://schemas.openxmlformats.org/drawingml/2006/table">
            <a:tbl>
              <a:tblPr>
                <a:noFill/>
                <a:tableStyleId>{E6967B2B-5DA8-4DCC-A42B-E1789C78B77E}</a:tableStyleId>
              </a:tblPr>
              <a:tblGrid>
                <a:gridCol w="2128450"/>
                <a:gridCol w="3042675"/>
              </a:tblGrid>
              <a:tr h="4200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Name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UniProt-KB</a:t>
                      </a:r>
                      <a:endParaRPr b="1" sz="1200" u="none" cap="none" strike="noStrike"/>
                    </a:p>
                  </a:txBody>
                  <a:tcPr marT="91425" marB="91425" marR="91425" marL="91425"/>
                </a:tc>
              </a:tr>
              <a:tr h="38795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URL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sng" cap="none" strike="noStrike">
                          <a:solidFill>
                            <a:schemeClr val="hlink"/>
                          </a:solidFill>
                          <a:hlinkClick r:id="rId5"/>
                        </a:rPr>
                        <a:t>www.uniprot.org</a:t>
                      </a:r>
                      <a:endParaRPr sz="1200" u="none" cap="none" strike="noStrike"/>
                    </a:p>
                  </a:txBody>
                  <a:tcPr marT="91425" marB="91425" marR="91425" marL="91425"/>
                </a:tc>
              </a:tr>
              <a:tr h="58195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Description</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Comprehensive resource for protein sequence and annotation data</a:t>
                      </a:r>
                      <a:endParaRPr sz="1200" u="none" cap="none" strike="noStrike"/>
                    </a:p>
                  </a:txBody>
                  <a:tcPr marT="91425" marB="91425" marR="91425" marL="91425"/>
                </a:tc>
              </a:tr>
              <a:tr h="8610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Primary Evidence Type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Sequence Data</a:t>
                      </a:r>
                      <a:endParaRPr sz="1200" u="none" cap="none" strike="noStrike"/>
                    </a:p>
                  </a:txBody>
                  <a:tcPr marT="91425" marB="91425" marR="91425" marL="91425"/>
                </a:tc>
              </a:tr>
              <a:tr h="8610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solidFill>
                            <a:schemeClr val="dk1"/>
                          </a:solidFill>
                        </a:rPr>
                        <a:t>Published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UniProt Consortium, 2025</a:t>
                      </a:r>
                      <a:endParaRPr sz="1200" u="none" cap="none" strike="noStrike"/>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379aa44938d_0_209"/>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392" name="Google Shape;392;g379aa44938d_0_209"/>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393" name="Google Shape;393;g379aa44938d_0_209"/>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394" name="Google Shape;394;g379aa44938d_0_209"/>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395" name="Google Shape;395;g379aa44938d_0_209"/>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Drug-Target - </a:t>
            </a:r>
            <a:r>
              <a:rPr lang="de" sz="2300">
                <a:solidFill>
                  <a:schemeClr val="dk1"/>
                </a:solidFill>
              </a:rPr>
              <a:t>Databases and information sources</a:t>
            </a:r>
            <a:endParaRPr sz="2300" strike="noStrike">
              <a:solidFill>
                <a:srgbClr val="000000"/>
              </a:solidFill>
            </a:endParaRPr>
          </a:p>
        </p:txBody>
      </p:sp>
      <p:sp>
        <p:nvSpPr>
          <p:cNvPr id="396" name="Google Shape;396;g379aa44938d_0_209"/>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397" name="Google Shape;397;g379aa44938d_0_209"/>
          <p:cNvSpPr txBox="1"/>
          <p:nvPr/>
        </p:nvSpPr>
        <p:spPr>
          <a:xfrm>
            <a:off x="483375" y="1346875"/>
            <a:ext cx="8212800" cy="3205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Arial"/>
              <a:buChar char="●"/>
            </a:pPr>
            <a:r>
              <a:rPr b="1" i="0" lang="de" sz="1300" u="none" cap="none" strike="noStrike">
                <a:solidFill>
                  <a:schemeClr val="dk1"/>
                </a:solidFill>
                <a:latin typeface="Arial"/>
                <a:ea typeface="Arial"/>
                <a:cs typeface="Arial"/>
                <a:sym typeface="Arial"/>
              </a:rPr>
              <a:t>Potential information contained:</a:t>
            </a:r>
            <a:br>
              <a:rPr b="1" i="0" lang="de" sz="1300" u="none" cap="none" strike="noStrike">
                <a:solidFill>
                  <a:schemeClr val="dk1"/>
                </a:solidFill>
                <a:latin typeface="Arial"/>
                <a:ea typeface="Arial"/>
                <a:cs typeface="Arial"/>
                <a:sym typeface="Arial"/>
              </a:rPr>
            </a:b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Which proteins are targeted by a drug?</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What are the binding efficacies?</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What is the mode of action?</a:t>
            </a:r>
            <a:endParaRPr b="0" i="0" sz="1300" u="none" cap="none" strike="noStrike">
              <a:solidFill>
                <a:schemeClr val="dk1"/>
              </a:solidFill>
              <a:latin typeface="Arial"/>
              <a:ea typeface="Arial"/>
              <a:cs typeface="Arial"/>
              <a:sym typeface="Arial"/>
            </a:endParaRPr>
          </a:p>
        </p:txBody>
      </p:sp>
      <p:pic>
        <p:nvPicPr>
          <p:cNvPr id="398" name="Google Shape;398;g379aa44938d_0_209"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
        <p:nvSpPr>
          <p:cNvPr id="399" name="Google Shape;399;g379aa44938d_0_209"/>
          <p:cNvSpPr/>
          <p:nvPr/>
        </p:nvSpPr>
        <p:spPr>
          <a:xfrm>
            <a:off x="6490375" y="1229550"/>
            <a:ext cx="2557500" cy="27831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379aa44938d_0_209"/>
          <p:cNvSpPr/>
          <p:nvPr/>
        </p:nvSpPr>
        <p:spPr>
          <a:xfrm rot="-2700000">
            <a:off x="6026810" y="3979011"/>
            <a:ext cx="832830" cy="747129"/>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g379aa44938d_0_186"/>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07" name="Google Shape;407;g379aa44938d_0_186"/>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08" name="Google Shape;408;g379aa44938d_0_186"/>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09" name="Google Shape;409;g379aa44938d_0_186"/>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10" name="Google Shape;410;g379aa44938d_0_186"/>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Drug-Target - </a:t>
            </a:r>
            <a:r>
              <a:rPr lang="de" sz="2300">
                <a:solidFill>
                  <a:schemeClr val="dk1"/>
                </a:solidFill>
              </a:rPr>
              <a:t>Databases and information sources</a:t>
            </a:r>
            <a:endParaRPr sz="2300" strike="noStrike">
              <a:solidFill>
                <a:srgbClr val="000000"/>
              </a:solidFill>
            </a:endParaRPr>
          </a:p>
        </p:txBody>
      </p:sp>
      <p:sp>
        <p:nvSpPr>
          <p:cNvPr id="411" name="Google Shape;411;g379aa44938d_0_186"/>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graphicFrame>
        <p:nvGraphicFramePr>
          <p:cNvPr id="412" name="Google Shape;412;g379aa44938d_0_186"/>
          <p:cNvGraphicFramePr/>
          <p:nvPr/>
        </p:nvGraphicFramePr>
        <p:xfrm>
          <a:off x="123925" y="1237800"/>
          <a:ext cx="3000000" cy="3000000"/>
        </p:xfrm>
        <a:graphic>
          <a:graphicData uri="http://schemas.openxmlformats.org/drawingml/2006/table">
            <a:tbl>
              <a:tblPr>
                <a:noFill/>
                <a:tableStyleId>{E6967B2B-5DA8-4DCC-A42B-E1789C78B77E}</a:tableStyleId>
              </a:tblPr>
              <a:tblGrid>
                <a:gridCol w="1102625"/>
                <a:gridCol w="1204600"/>
                <a:gridCol w="1223375"/>
                <a:gridCol w="1307850"/>
                <a:gridCol w="1307850"/>
                <a:gridCol w="1307850"/>
                <a:gridCol w="1307850"/>
              </a:tblGrid>
              <a:tr h="3696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Name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ChEMBL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DGIdb</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DrugBank</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DrugCentral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BindingDB</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STITCH</a:t>
                      </a:r>
                      <a:endParaRPr b="1" sz="1200" u="none" cap="none" strike="noStrike"/>
                    </a:p>
                  </a:txBody>
                  <a:tcPr marT="91425" marB="91425" marR="91425" marL="91425"/>
                </a:tc>
              </a:tr>
              <a:tr h="5545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URL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5"/>
                        </a:rPr>
                        <a:t>www.ebi.ac.uk/chembl</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6"/>
                        </a:rPr>
                        <a:t>dgidb.org</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7"/>
                        </a:rPr>
                        <a:t>go.drugbank.com</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8"/>
                        </a:rPr>
                        <a:t>drugcentral.org</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9"/>
                        </a:rPr>
                        <a:t>www.bindingdb.org/rwd/bind/index.jsp</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10"/>
                        </a:rPr>
                        <a:t>stitch.embl.de</a:t>
                      </a:r>
                      <a:r>
                        <a:rPr lang="de" sz="1000" u="none" cap="none" strike="noStrike"/>
                        <a:t> (offline)</a:t>
                      </a:r>
                      <a:endParaRPr sz="1000" u="none" cap="none" strike="noStrike"/>
                    </a:p>
                  </a:txBody>
                  <a:tcPr marT="91425" marB="91425" marR="91425" marL="91425"/>
                </a:tc>
              </a:tr>
              <a:tr h="110910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Description</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Stores bioactive drug-like small molecules extracted and curated from literature containing target information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The Drug-Gene Interaction Database aggregates drug-gene interactions from multiple curated sources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 comprehensive database combining detailed drug data with drug target, action, and interaction information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 resource for drug information that also includes data on veterinary applications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Knowledgebase of measured binding affinities, focusing proteins considered as drug-targets with ligands that are small, drug-like molecules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Stores interactions of chemicals and proteins of several sources. </a:t>
                      </a:r>
                      <a:endParaRPr sz="1000" u="none" cap="none" strike="noStrike"/>
                    </a:p>
                  </a:txBody>
                  <a:tcPr marT="91425" marB="91425" marR="91425" marL="91425"/>
                </a:tc>
              </a:tr>
              <a:tr h="7393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Primary Evidence Type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Literature Curation, Aggregation, Prediction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Literature Curation, Aggregation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Experimental, Literature Curation, Regulatory</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Regulatory, Inference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Experimental, Aggregation, Text-mining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Experimental, Text-mining</a:t>
                      </a:r>
                      <a:endParaRPr sz="1000" u="none" cap="none" strike="noStrike"/>
                    </a:p>
                  </a:txBody>
                  <a:tcPr marT="91425" marB="91425" marR="91425" marL="91425"/>
                </a:tc>
              </a:tr>
              <a:tr h="7393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solidFill>
                            <a:schemeClr val="dk1"/>
                          </a:solidFill>
                        </a:rPr>
                        <a:t>Published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Zdrazil et al., 2023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Cannon et al., 2024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Wishart et al., 2018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Avram et al., 2021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Liu et al., 2024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Szklarczyk et al., 2016</a:t>
                      </a:r>
                      <a:endParaRPr sz="1000" u="none" cap="none" strike="noStrike"/>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g379aa44938d_0_237"/>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19" name="Google Shape;419;g379aa44938d_0_237"/>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20" name="Google Shape;420;g379aa44938d_0_237"/>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21" name="Google Shape;421;g379aa44938d_0_237"/>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22" name="Google Shape;422;g379aa44938d_0_237"/>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Disease-Gene - </a:t>
            </a:r>
            <a:r>
              <a:rPr lang="de" sz="2300">
                <a:solidFill>
                  <a:schemeClr val="dk1"/>
                </a:solidFill>
              </a:rPr>
              <a:t>Databases and information sources</a:t>
            </a:r>
            <a:endParaRPr sz="2300" strike="noStrike">
              <a:solidFill>
                <a:srgbClr val="000000"/>
              </a:solidFill>
            </a:endParaRPr>
          </a:p>
        </p:txBody>
      </p:sp>
      <p:sp>
        <p:nvSpPr>
          <p:cNvPr id="423" name="Google Shape;423;g379aa44938d_0_237"/>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424" name="Google Shape;424;g379aa44938d_0_237"/>
          <p:cNvSpPr txBox="1"/>
          <p:nvPr/>
        </p:nvSpPr>
        <p:spPr>
          <a:xfrm>
            <a:off x="483375" y="1346875"/>
            <a:ext cx="8212800" cy="3205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Arial"/>
              <a:buChar char="●"/>
            </a:pPr>
            <a:r>
              <a:rPr b="1" i="0" lang="de" sz="1300" u="none" cap="none" strike="noStrike">
                <a:solidFill>
                  <a:schemeClr val="dk1"/>
                </a:solidFill>
                <a:latin typeface="Arial"/>
                <a:ea typeface="Arial"/>
                <a:cs typeface="Arial"/>
                <a:sym typeface="Arial"/>
              </a:rPr>
              <a:t>Potential information contained:</a:t>
            </a:r>
            <a:br>
              <a:rPr b="1" i="0" lang="de" sz="1300" u="none" cap="none" strike="noStrike">
                <a:solidFill>
                  <a:schemeClr val="dk1"/>
                </a:solidFill>
                <a:latin typeface="Arial"/>
                <a:ea typeface="Arial"/>
                <a:cs typeface="Arial"/>
                <a:sym typeface="Arial"/>
              </a:rPr>
            </a:b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Which genes a disorder is associated with</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Which methods were used to establish association</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Publications that can back up the information</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Association scores</a:t>
            </a:r>
            <a:endParaRPr b="0" i="0" sz="1300" u="none" cap="none" strike="noStrike">
              <a:solidFill>
                <a:schemeClr val="dk1"/>
              </a:solidFill>
              <a:latin typeface="Arial"/>
              <a:ea typeface="Arial"/>
              <a:cs typeface="Arial"/>
              <a:sym typeface="Arial"/>
            </a:endParaRPr>
          </a:p>
        </p:txBody>
      </p:sp>
      <p:sp>
        <p:nvSpPr>
          <p:cNvPr id="425" name="Google Shape;425;g379aa44938d_0_237"/>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pic>
        <p:nvPicPr>
          <p:cNvPr id="426" name="Google Shape;426;g379aa44938d_0_237"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
        <p:nvSpPr>
          <p:cNvPr id="427" name="Google Shape;427;g379aa44938d_0_237"/>
          <p:cNvSpPr/>
          <p:nvPr/>
        </p:nvSpPr>
        <p:spPr>
          <a:xfrm>
            <a:off x="5739500" y="1478275"/>
            <a:ext cx="2335200" cy="30411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g379aa44938d_0_226"/>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34" name="Google Shape;434;g379aa44938d_0_226"/>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35" name="Google Shape;435;g379aa44938d_0_226"/>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36" name="Google Shape;436;g379aa44938d_0_226"/>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37" name="Google Shape;437;g379aa44938d_0_226"/>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Disease-Gene - </a:t>
            </a:r>
            <a:r>
              <a:rPr lang="de" sz="2300">
                <a:solidFill>
                  <a:schemeClr val="dk1"/>
                </a:solidFill>
              </a:rPr>
              <a:t>Databases and information sources</a:t>
            </a:r>
            <a:endParaRPr sz="2300" strike="noStrike">
              <a:solidFill>
                <a:srgbClr val="000000"/>
              </a:solidFill>
            </a:endParaRPr>
          </a:p>
        </p:txBody>
      </p:sp>
      <p:sp>
        <p:nvSpPr>
          <p:cNvPr id="438" name="Google Shape;438;g379aa44938d_0_226"/>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graphicFrame>
        <p:nvGraphicFramePr>
          <p:cNvPr id="439" name="Google Shape;439;g379aa44938d_0_226"/>
          <p:cNvGraphicFramePr/>
          <p:nvPr/>
        </p:nvGraphicFramePr>
        <p:xfrm>
          <a:off x="459375" y="970300"/>
          <a:ext cx="3000000" cy="3000000"/>
        </p:xfrm>
        <a:graphic>
          <a:graphicData uri="http://schemas.openxmlformats.org/drawingml/2006/table">
            <a:tbl>
              <a:tblPr>
                <a:noFill/>
                <a:tableStyleId>{E6967B2B-5DA8-4DCC-A42B-E1789C78B77E}</a:tableStyleId>
              </a:tblPr>
              <a:tblGrid>
                <a:gridCol w="1447400"/>
                <a:gridCol w="1640225"/>
                <a:gridCol w="1637175"/>
                <a:gridCol w="1750225"/>
                <a:gridCol w="1750225"/>
              </a:tblGrid>
              <a:tr h="3696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Name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OMIM</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DisGeNet</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CTD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DISEASES</a:t>
                      </a:r>
                      <a:endParaRPr b="1" sz="1200" u="none" cap="none" strike="noStrike"/>
                    </a:p>
                  </a:txBody>
                  <a:tcPr marT="91425" marB="91425" marR="91425" marL="91425"/>
                </a:tc>
              </a:tr>
              <a:tr h="5545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URL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de" sz="1400" u="sng" cap="none" strike="noStrike">
                          <a:solidFill>
                            <a:schemeClr val="hlink"/>
                          </a:solidFill>
                          <a:hlinkClick r:id="rId5"/>
                        </a:rPr>
                        <a:t>www.omim.org</a:t>
                      </a:r>
                      <a:r>
                        <a:rPr lang="de" sz="1400" u="none" cap="none" strike="noStrike"/>
                        <a:t>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de" sz="1400" u="sng" cap="none" strike="noStrike">
                          <a:solidFill>
                            <a:schemeClr val="hlink"/>
                          </a:solidFill>
                          <a:hlinkClick r:id="rId6"/>
                        </a:rPr>
                        <a:t>disgenet.com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de" sz="1400" u="sng" cap="none" strike="noStrike">
                          <a:solidFill>
                            <a:schemeClr val="hlink"/>
                          </a:solidFill>
                          <a:hlinkClick r:id="rId7"/>
                        </a:rPr>
                        <a:t>ctdbase.org</a:t>
                      </a:r>
                      <a:r>
                        <a:rPr lang="de" sz="1400" u="none" cap="none" strike="noStrike"/>
                        <a:t>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de" sz="1400" u="sng" cap="none" strike="noStrike">
                          <a:solidFill>
                            <a:schemeClr val="hlink"/>
                          </a:solidFill>
                          <a:hlinkClick r:id="rId8"/>
                        </a:rPr>
                        <a:t>diseases.jensenlab.org</a:t>
                      </a:r>
                      <a:r>
                        <a:rPr lang="de" sz="1400" u="none" cap="none" strike="noStrike"/>
                        <a:t> </a:t>
                      </a:r>
                      <a:endParaRPr sz="1400" u="none" cap="none" strike="noStrike"/>
                    </a:p>
                  </a:txBody>
                  <a:tcPr marT="91425" marB="91425" marR="91425" marL="91425"/>
                </a:tc>
              </a:tr>
              <a:tr h="110910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Description</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Comprehensive, curated catalog of human genes and genetic disorders, focusing on Mendelian inheritance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Comprehensive discovery platform for exploring the genetic basis of human diseases and their associated variants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Stores data on chemical-gene, chemical-disease, and gene-disease relationships, using MeSH and OMIM identifiers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A daily-updating resource for disease-gene associations, with confidence scores assigned to each relationship</a:t>
                      </a:r>
                      <a:endParaRPr sz="1200" u="none" cap="none" strike="noStrike"/>
                    </a:p>
                  </a:txBody>
                  <a:tcPr marT="91425" marB="91425" marR="91425" marL="91425"/>
                </a:tc>
              </a:tr>
              <a:tr h="4296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Primary Evidence Type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Literature Curation</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Aggregation, Literature Curation, Experimental, Inference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Literature Curation, Aggregation, Inference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Text-mining, Literature Curation, Experimental</a:t>
                      </a:r>
                      <a:endParaRPr sz="1200" u="none" cap="none" strike="noStrike"/>
                    </a:p>
                  </a:txBody>
                  <a:tcPr marT="91425" marB="91425" marR="91425" marL="91425"/>
                </a:tc>
              </a:tr>
              <a:tr h="7393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solidFill>
                            <a:schemeClr val="dk1"/>
                          </a:solidFill>
                        </a:rPr>
                        <a:t>Published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Amberger et al., 2019</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Pinero et al., 2015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Davis et al., 2021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de" sz="1200" u="none" cap="none" strike="noStrike"/>
                        <a:t>Grissa et al., 2022</a:t>
                      </a:r>
                      <a:endParaRPr sz="12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idx="4294967295" type="title"/>
          </p:nvPr>
        </p:nvSpPr>
        <p:spPr>
          <a:xfrm>
            <a:off x="415440" y="1683720"/>
            <a:ext cx="5638680" cy="77292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Relevant Databases</a:t>
            </a:r>
            <a:endParaRPr b="0" i="0" sz="2900" u="none" cap="none" strike="noStrike">
              <a:solidFill>
                <a:srgbClr val="000000"/>
              </a:solidFill>
              <a:latin typeface="Arial"/>
              <a:ea typeface="Arial"/>
              <a:cs typeface="Arial"/>
              <a:sym typeface="Arial"/>
            </a:endParaRPr>
          </a:p>
        </p:txBody>
      </p:sp>
      <p:sp>
        <p:nvSpPr>
          <p:cNvPr id="102" name="Google Shape;102;p7"/>
          <p:cNvSpPr txBox="1"/>
          <p:nvPr>
            <p:ph idx="4294967295" type="subTitle"/>
          </p:nvPr>
        </p:nvSpPr>
        <p:spPr>
          <a:xfrm>
            <a:off x="411840" y="2564280"/>
            <a:ext cx="5560920" cy="691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ubik"/>
              <a:buNone/>
            </a:pPr>
            <a:r>
              <a:rPr b="0" i="0" lang="de" sz="2000" u="none" cap="none" strike="noStrike">
                <a:solidFill>
                  <a:schemeClr val="accent1"/>
                </a:solidFill>
                <a:latin typeface="Rubik"/>
                <a:ea typeface="Rubik"/>
                <a:cs typeface="Rubik"/>
                <a:sym typeface="Rubik"/>
              </a:rPr>
              <a:t>Sources for network-based drug repurposing</a:t>
            </a:r>
            <a:endParaRPr b="0" i="0" sz="2000" u="none" cap="none" strike="noStrike">
              <a:solidFill>
                <a:srgbClr val="000000"/>
              </a:solidFill>
              <a:latin typeface="Arial"/>
              <a:ea typeface="Arial"/>
              <a:cs typeface="Arial"/>
              <a:sym typeface="Arial"/>
            </a:endParaRPr>
          </a:p>
        </p:txBody>
      </p:sp>
      <p:sp>
        <p:nvSpPr>
          <p:cNvPr id="103" name="Google Shape;103;p7"/>
          <p:cNvSpPr txBox="1"/>
          <p:nvPr>
            <p:ph idx="4294967295" type="body"/>
          </p:nvPr>
        </p:nvSpPr>
        <p:spPr>
          <a:xfrm>
            <a:off x="493333" y="3346978"/>
            <a:ext cx="5560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 name="Google Shape;104;p7"/>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379aa44938d_0_26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46" name="Google Shape;446;g379aa44938d_0_26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47" name="Google Shape;447;g379aa44938d_0_26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48" name="Google Shape;448;g379aa44938d_0_26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49" name="Google Shape;449;g379aa44938d_0_260"/>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Drug-Disease - </a:t>
            </a:r>
            <a:r>
              <a:rPr lang="de" sz="2300">
                <a:solidFill>
                  <a:schemeClr val="dk1"/>
                </a:solidFill>
              </a:rPr>
              <a:t>Databases and information sources</a:t>
            </a:r>
            <a:endParaRPr sz="2300" strike="noStrike">
              <a:solidFill>
                <a:srgbClr val="000000"/>
              </a:solidFill>
            </a:endParaRPr>
          </a:p>
        </p:txBody>
      </p:sp>
      <p:sp>
        <p:nvSpPr>
          <p:cNvPr id="450" name="Google Shape;450;g379aa44938d_0_26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451" name="Google Shape;451;g379aa44938d_0_260"/>
          <p:cNvSpPr txBox="1"/>
          <p:nvPr/>
        </p:nvSpPr>
        <p:spPr>
          <a:xfrm>
            <a:off x="483375" y="1346875"/>
            <a:ext cx="5129400" cy="3205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Arial"/>
              <a:buChar char="●"/>
            </a:pPr>
            <a:r>
              <a:rPr b="1" i="0" lang="de" sz="1300" u="none" cap="none" strike="noStrike">
                <a:solidFill>
                  <a:schemeClr val="dk1"/>
                </a:solidFill>
                <a:latin typeface="Arial"/>
                <a:ea typeface="Arial"/>
                <a:cs typeface="Arial"/>
                <a:sym typeface="Arial"/>
              </a:rPr>
              <a:t>Potential information contained:</a:t>
            </a:r>
            <a:br>
              <a:rPr b="1" i="0" lang="de" sz="1300" u="none" cap="none" strike="noStrike">
                <a:solidFill>
                  <a:schemeClr val="dk1"/>
                </a:solidFill>
                <a:latin typeface="Arial"/>
                <a:ea typeface="Arial"/>
                <a:cs typeface="Arial"/>
                <a:sym typeface="Arial"/>
              </a:rPr>
            </a:b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Information about which drugs are approved for which disorder</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Off-label use information</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Information about investigated drug disease indications</a:t>
            </a:r>
            <a:endParaRPr b="0" i="0" sz="1300" u="none" cap="none" strike="noStrike">
              <a:solidFill>
                <a:schemeClr val="dk1"/>
              </a:solidFill>
              <a:latin typeface="Arial"/>
              <a:ea typeface="Arial"/>
              <a:cs typeface="Arial"/>
              <a:sym typeface="Arial"/>
            </a:endParaRPr>
          </a:p>
        </p:txBody>
      </p:sp>
      <p:sp>
        <p:nvSpPr>
          <p:cNvPr id="452" name="Google Shape;452;g379aa44938d_0_26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pic>
        <p:nvPicPr>
          <p:cNvPr id="453" name="Google Shape;453;g379aa44938d_0_260"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
        <p:nvSpPr>
          <p:cNvPr id="454" name="Google Shape;454;g379aa44938d_0_260"/>
          <p:cNvSpPr/>
          <p:nvPr/>
        </p:nvSpPr>
        <p:spPr>
          <a:xfrm>
            <a:off x="5730125" y="2243250"/>
            <a:ext cx="3317700" cy="23091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g379aa44938d_0_249"/>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61" name="Google Shape;461;g379aa44938d_0_249"/>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62" name="Google Shape;462;g379aa44938d_0_249"/>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63" name="Google Shape;463;g379aa44938d_0_249"/>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64" name="Google Shape;464;g379aa44938d_0_249"/>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Drug-Disease - </a:t>
            </a:r>
            <a:r>
              <a:rPr lang="de" sz="2300">
                <a:solidFill>
                  <a:schemeClr val="dk1"/>
                </a:solidFill>
              </a:rPr>
              <a:t>Databases and information sources</a:t>
            </a:r>
            <a:endParaRPr sz="2300" strike="noStrike">
              <a:solidFill>
                <a:srgbClr val="000000"/>
              </a:solidFill>
            </a:endParaRPr>
          </a:p>
        </p:txBody>
      </p:sp>
      <p:sp>
        <p:nvSpPr>
          <p:cNvPr id="465" name="Google Shape;465;g379aa44938d_0_249"/>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graphicFrame>
        <p:nvGraphicFramePr>
          <p:cNvPr id="466" name="Google Shape;466;g379aa44938d_0_249"/>
          <p:cNvGraphicFramePr/>
          <p:nvPr/>
        </p:nvGraphicFramePr>
        <p:xfrm>
          <a:off x="459375" y="970300"/>
          <a:ext cx="3000000" cy="3000000"/>
        </p:xfrm>
        <a:graphic>
          <a:graphicData uri="http://schemas.openxmlformats.org/drawingml/2006/table">
            <a:tbl>
              <a:tblPr>
                <a:noFill/>
                <a:tableStyleId>{E6967B2B-5DA8-4DCC-A42B-E1789C78B77E}</a:tableStyleId>
              </a:tblPr>
              <a:tblGrid>
                <a:gridCol w="1273225"/>
                <a:gridCol w="1272675"/>
                <a:gridCol w="1349925"/>
                <a:gridCol w="1443150"/>
                <a:gridCol w="1443150"/>
                <a:gridCol w="1443150"/>
              </a:tblGrid>
              <a:tr h="3696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Name</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CTD</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DrugBank</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DrugCentral</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TreatKB</a:t>
                      </a:r>
                      <a:endParaRPr b="1" sz="12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ClinicalTrials</a:t>
                      </a:r>
                      <a:endParaRPr b="1" sz="1200" u="none" cap="none" strike="noStrike"/>
                    </a:p>
                  </a:txBody>
                  <a:tcPr marT="91425" marB="91425" marR="91425" marL="91425"/>
                </a:tc>
              </a:tr>
              <a:tr h="5545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URL</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5"/>
                        </a:rPr>
                        <a:t>ctdbase.org</a:t>
                      </a:r>
                      <a:r>
                        <a:rPr lang="de" sz="1000" u="none" cap="none" strike="noStrike"/>
                        <a:t> </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6"/>
                        </a:rPr>
                        <a:t>go.drugbank.com</a:t>
                      </a:r>
                      <a:r>
                        <a:rPr lang="de" sz="1000" u="none" cap="none" strike="noStrike"/>
                        <a:t> </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7"/>
                        </a:rPr>
                        <a:t>drugcentral.org</a:t>
                      </a:r>
                      <a:r>
                        <a:rPr lang="de" sz="1000" u="none" cap="none" strike="noStrike"/>
                        <a:t> </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8"/>
                        </a:rPr>
                        <a:t>nlp.case.edu/public/data/treatKB</a:t>
                      </a:r>
                      <a:r>
                        <a:rPr lang="de" sz="1000" u="none" cap="none" strike="noStrike"/>
                        <a:t> </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9"/>
                        </a:rPr>
                        <a:t>clinicaltrials.gov</a:t>
                      </a:r>
                      <a:r>
                        <a:rPr lang="de" sz="1000" u="none" cap="none" strike="noStrike"/>
                        <a:t> </a:t>
                      </a:r>
                      <a:endParaRPr sz="1000" u="none" cap="none" strike="noStrike"/>
                    </a:p>
                  </a:txBody>
                  <a:tcPr marT="91425" marB="91425" marR="91425" marL="91425"/>
                </a:tc>
              </a:tr>
              <a:tr h="110910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Description</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Stores data on chemical-gene, chemical-disease, and gene-disease relationships, using MeSH and OMIM identifiers</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 comprehensive database combining detailed drug data with drug target, action, and interaction information</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 resource for drug information that also includes data on veterinary applications</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Comprehensive treatment knowledge based using complementary data sources</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Clinical Trial registry containing Disase-Drug combinations under investigation</a:t>
                      </a:r>
                      <a:endParaRPr sz="1000" u="none" cap="none" strike="noStrike"/>
                    </a:p>
                  </a:txBody>
                  <a:tcPr marT="91425" marB="91425" marR="91425" marL="91425"/>
                </a:tc>
              </a:tr>
              <a:tr h="4296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Primary Evidence Type</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Literature Curation, Aggregation, Inference</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Experimental, Literature Curation, Regulatory</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Regulatory, Inference</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Text-Mining, Aggregation</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Regulatory</a:t>
                      </a:r>
                      <a:endParaRPr sz="1000" u="none" cap="none" strike="noStrike"/>
                    </a:p>
                  </a:txBody>
                  <a:tcPr marT="91425" marB="91425" marR="91425" marL="91425"/>
                </a:tc>
              </a:tr>
              <a:tr h="7393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solidFill>
                            <a:schemeClr val="dk1"/>
                          </a:solidFill>
                        </a:rPr>
                        <a:t>Published</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Davis et al., 2021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Wishart et al., 2018</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Avram et al., 2021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Wang et al., 2018</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t>
                      </a:r>
                      <a:endParaRPr sz="1000" u="none" cap="none" strike="noStrike"/>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g379aa44938d_0_282"/>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73" name="Google Shape;473;g379aa44938d_0_28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74" name="Google Shape;474;g379aa44938d_0_282"/>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75" name="Google Shape;475;g379aa44938d_0_282"/>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76" name="Google Shape;476;g379aa44938d_0_282"/>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Protein-Protein Interaction - </a:t>
            </a:r>
            <a:r>
              <a:rPr lang="de" sz="2300">
                <a:solidFill>
                  <a:schemeClr val="dk1"/>
                </a:solidFill>
              </a:rPr>
              <a:t>Databases and information sources</a:t>
            </a:r>
            <a:endParaRPr sz="2300" strike="noStrike">
              <a:solidFill>
                <a:srgbClr val="000000"/>
              </a:solidFill>
            </a:endParaRPr>
          </a:p>
        </p:txBody>
      </p:sp>
      <p:sp>
        <p:nvSpPr>
          <p:cNvPr id="477" name="Google Shape;477;g379aa44938d_0_28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478" name="Google Shape;478;g379aa44938d_0_282"/>
          <p:cNvSpPr txBox="1"/>
          <p:nvPr/>
        </p:nvSpPr>
        <p:spPr>
          <a:xfrm>
            <a:off x="483375" y="1346875"/>
            <a:ext cx="5091900" cy="3205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Arial"/>
              <a:buChar char="●"/>
            </a:pPr>
            <a:r>
              <a:rPr b="1" i="0" lang="de" sz="1300" u="none" cap="none" strike="noStrike">
                <a:solidFill>
                  <a:schemeClr val="dk1"/>
                </a:solidFill>
                <a:latin typeface="Arial"/>
                <a:ea typeface="Arial"/>
                <a:cs typeface="Arial"/>
                <a:sym typeface="Arial"/>
              </a:rPr>
              <a:t>Potential information contained:</a:t>
            </a:r>
            <a:br>
              <a:rPr b="1" i="0" lang="de" sz="1300" u="none" cap="none" strike="noStrike">
                <a:solidFill>
                  <a:schemeClr val="dk1"/>
                </a:solidFill>
                <a:latin typeface="Arial"/>
                <a:ea typeface="Arial"/>
                <a:cs typeface="Arial"/>
                <a:sym typeface="Arial"/>
              </a:rPr>
            </a:b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Temporary physical interactions between two proteins</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Proteins forming complexes together</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The source of the interaction information (experimental, predicted, text-mined)</a:t>
            </a:r>
            <a:br>
              <a:rPr b="0" i="0" lang="de" sz="1300" u="none" cap="none" strike="noStrike">
                <a:solidFill>
                  <a:schemeClr val="dk1"/>
                </a:solidFill>
                <a:latin typeface="Arial"/>
                <a:ea typeface="Arial"/>
                <a:cs typeface="Arial"/>
                <a:sym typeface="Arial"/>
              </a:rPr>
            </a:br>
            <a:endParaRPr b="0" i="0" sz="1300" u="none" cap="none" strike="noStrike">
              <a:solidFill>
                <a:schemeClr val="dk1"/>
              </a:solidFill>
              <a:latin typeface="Arial"/>
              <a:ea typeface="Arial"/>
              <a:cs typeface="Arial"/>
              <a:sym typeface="Arial"/>
            </a:endParaRPr>
          </a:p>
          <a:p>
            <a:pPr indent="-311150" lvl="1" marL="914400" marR="0" rtl="0" algn="just">
              <a:lnSpc>
                <a:spcPct val="115000"/>
              </a:lnSpc>
              <a:spcBef>
                <a:spcPts val="0"/>
              </a:spcBef>
              <a:spcAft>
                <a:spcPts val="0"/>
              </a:spcAft>
              <a:buClr>
                <a:schemeClr val="dk1"/>
              </a:buClr>
              <a:buSzPts val="1300"/>
              <a:buFont typeface="Arial"/>
              <a:buChar char="○"/>
            </a:pPr>
            <a:r>
              <a:rPr b="0" i="0" lang="de" sz="1300" u="none" cap="none" strike="noStrike">
                <a:solidFill>
                  <a:schemeClr val="dk1"/>
                </a:solidFill>
                <a:latin typeface="Arial"/>
                <a:ea typeface="Arial"/>
                <a:cs typeface="Arial"/>
                <a:sym typeface="Arial"/>
              </a:rPr>
              <a:t>Methods used to determine the interaction (e.g. Yeast-two-Hybrid)</a:t>
            </a:r>
            <a:endParaRPr b="0" i="0" sz="1300" u="none" cap="none" strike="noStrike">
              <a:solidFill>
                <a:schemeClr val="dk1"/>
              </a:solidFill>
              <a:latin typeface="Arial"/>
              <a:ea typeface="Arial"/>
              <a:cs typeface="Arial"/>
              <a:sym typeface="Arial"/>
            </a:endParaRPr>
          </a:p>
        </p:txBody>
      </p:sp>
      <p:sp>
        <p:nvSpPr>
          <p:cNvPr id="479" name="Google Shape;479;g379aa44938d_0_28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pic>
        <p:nvPicPr>
          <p:cNvPr id="480" name="Google Shape;480;g379aa44938d_0_282"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
        <p:nvSpPr>
          <p:cNvPr id="481" name="Google Shape;481;g379aa44938d_0_282"/>
          <p:cNvSpPr/>
          <p:nvPr/>
        </p:nvSpPr>
        <p:spPr>
          <a:xfrm>
            <a:off x="8074800" y="1229550"/>
            <a:ext cx="972900" cy="27831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379aa44938d_0_282"/>
          <p:cNvSpPr/>
          <p:nvPr/>
        </p:nvSpPr>
        <p:spPr>
          <a:xfrm>
            <a:off x="5687875" y="1229550"/>
            <a:ext cx="2365200" cy="20601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379aa44938d_0_282"/>
          <p:cNvSpPr/>
          <p:nvPr/>
        </p:nvSpPr>
        <p:spPr>
          <a:xfrm>
            <a:off x="6484150" y="3407100"/>
            <a:ext cx="1629900" cy="356700"/>
          </a:xfrm>
          <a:prstGeom prst="rect">
            <a:avLst/>
          </a:prstGeom>
          <a:solidFill>
            <a:srgbClr val="FFFFFF">
              <a:alpha val="7019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g379aa44938d_0_271"/>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490" name="Google Shape;490;g379aa44938d_0_271"/>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491" name="Google Shape;491;g379aa44938d_0_271"/>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492" name="Google Shape;492;g379aa44938d_0_271"/>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493" name="Google Shape;493;g379aa44938d_0_271"/>
          <p:cNvSpPr txBox="1"/>
          <p:nvPr>
            <p:ph type="title"/>
          </p:nvPr>
        </p:nvSpPr>
        <p:spPr>
          <a:xfrm>
            <a:off x="1684775" y="103325"/>
            <a:ext cx="56403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Protein-Protein Interaction - </a:t>
            </a:r>
            <a:r>
              <a:rPr lang="de" sz="2300">
                <a:solidFill>
                  <a:schemeClr val="dk1"/>
                </a:solidFill>
              </a:rPr>
              <a:t>Databases and information sources</a:t>
            </a:r>
            <a:endParaRPr sz="2300" strike="noStrike">
              <a:solidFill>
                <a:srgbClr val="000000"/>
              </a:solidFill>
            </a:endParaRPr>
          </a:p>
        </p:txBody>
      </p:sp>
      <p:sp>
        <p:nvSpPr>
          <p:cNvPr id="494" name="Google Shape;494;g379aa44938d_0_271"/>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graphicFrame>
        <p:nvGraphicFramePr>
          <p:cNvPr id="495" name="Google Shape;495;g379aa44938d_0_271"/>
          <p:cNvGraphicFramePr/>
          <p:nvPr/>
        </p:nvGraphicFramePr>
        <p:xfrm>
          <a:off x="459375" y="970300"/>
          <a:ext cx="3000000" cy="3000000"/>
        </p:xfrm>
        <a:graphic>
          <a:graphicData uri="http://schemas.openxmlformats.org/drawingml/2006/table">
            <a:tbl>
              <a:tblPr>
                <a:noFill/>
                <a:tableStyleId>{E6967B2B-5DA8-4DCC-A42B-E1789C78B77E}</a:tableStyleId>
              </a:tblPr>
              <a:tblGrid>
                <a:gridCol w="1193450"/>
                <a:gridCol w="1352450"/>
                <a:gridCol w="1349925"/>
                <a:gridCol w="1443150"/>
                <a:gridCol w="1443150"/>
                <a:gridCol w="1443150"/>
              </a:tblGrid>
              <a:tr h="3696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Name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STRING</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BioGRID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IntAct</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IID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APID</a:t>
                      </a:r>
                      <a:endParaRPr b="1" sz="1200" u="none" cap="none" strike="noStrike"/>
                    </a:p>
                  </a:txBody>
                  <a:tcPr marT="91425" marB="91425" marR="91425" marL="91425"/>
                </a:tc>
              </a:tr>
              <a:tr h="43720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URL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5"/>
                        </a:rPr>
                        <a:t>string-db.org</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6"/>
                        </a:rPr>
                        <a:t>thebiogrid.org</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7"/>
                        </a:rPr>
                        <a:t>www.ebi.ac.uk/intact</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8"/>
                        </a:rPr>
                        <a:t>iid.ophid.utoronto.ca</a:t>
                      </a:r>
                      <a:r>
                        <a:rPr lang="de" sz="1000" u="none" cap="none" strike="noStrike"/>
                        <a:t>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sng" cap="none" strike="noStrike">
                          <a:solidFill>
                            <a:schemeClr val="hlink"/>
                          </a:solidFill>
                          <a:hlinkClick r:id="rId9"/>
                        </a:rPr>
                        <a:t>apid.dep.usal.es</a:t>
                      </a:r>
                      <a:r>
                        <a:rPr lang="de" sz="1000" u="none" cap="none" strike="noStrike"/>
                        <a:t> </a:t>
                      </a:r>
                      <a:endParaRPr sz="1000" u="none" cap="none" strike="noStrike"/>
                    </a:p>
                  </a:txBody>
                  <a:tcPr marT="91425" marB="91425" marR="91425" marL="91425"/>
                </a:tc>
              </a:tr>
              <a:tr h="1109100">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Description</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Database of known and predicted protein-protein interactions for thousands of organisms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Repository of protein and genetic interactions for all major model organisms, offering datasets with varying levels of validation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Open-source database and analysis toolkit for molecular interaction data partially driven by user-based data submission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Integrated Interactions Database contains human and model organism interactions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Provides PPI networks for over 400 species, focusing on experimentally validated physical interactions</a:t>
                      </a:r>
                      <a:endParaRPr sz="1000" u="none" cap="none" strike="noStrike"/>
                    </a:p>
                  </a:txBody>
                  <a:tcPr marT="91425" marB="91425" marR="91425" marL="91425"/>
                </a:tc>
              </a:tr>
              <a:tr h="42962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t>Primary Evidence Type</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Experimental, Text-mining, Prediction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Literature Curation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Experimental, Literature Curation, Inference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Experimental, Prediction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Aggregation, Experimental</a:t>
                      </a:r>
                      <a:endParaRPr sz="1000" u="none" cap="none" strike="noStrike"/>
                    </a:p>
                  </a:txBody>
                  <a:tcPr marT="91425" marB="91425" marR="91425" marL="91425"/>
                </a:tc>
              </a:tr>
              <a:tr h="739375">
                <a:tc>
                  <a:txBody>
                    <a:bodyPr/>
                    <a:lstStyle/>
                    <a:p>
                      <a:pPr indent="0" lvl="0" marL="0" marR="0" rtl="0" algn="l">
                        <a:lnSpc>
                          <a:spcPct val="100000"/>
                        </a:lnSpc>
                        <a:spcBef>
                          <a:spcPts val="0"/>
                        </a:spcBef>
                        <a:spcAft>
                          <a:spcPts val="0"/>
                        </a:spcAft>
                        <a:buClr>
                          <a:srgbClr val="000000"/>
                        </a:buClr>
                        <a:buSzPts val="1200"/>
                        <a:buFont typeface="Arial"/>
                        <a:buNone/>
                      </a:pPr>
                      <a:r>
                        <a:rPr b="1" lang="de" sz="1200" u="none" cap="none" strike="noStrike">
                          <a:solidFill>
                            <a:schemeClr val="dk1"/>
                          </a:solidFill>
                        </a:rPr>
                        <a:t>Published</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Szklarczyk et al., 2025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Stark et al., 2006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Orchard et al., 2014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Kotlyar et al., 2022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de" sz="1000" u="none" cap="none" strike="noStrike"/>
                        <a:t>Alonso-López et al., 2019</a:t>
                      </a:r>
                      <a:endParaRPr sz="1000" u="none" cap="none" strike="noStrike"/>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77d395fa0e_0_42"/>
          <p:cNvSpPr txBox="1"/>
          <p:nvPr>
            <p:ph idx="4294967295" type="title"/>
          </p:nvPr>
        </p:nvSpPr>
        <p:spPr>
          <a:xfrm>
            <a:off x="415440" y="1683720"/>
            <a:ext cx="5638800" cy="7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Knowledge graphs for DR</a:t>
            </a:r>
            <a:endParaRPr b="0" i="0" sz="2900" u="none" cap="none" strike="noStrike">
              <a:solidFill>
                <a:srgbClr val="000000"/>
              </a:solidFill>
              <a:latin typeface="Arial"/>
              <a:ea typeface="Arial"/>
              <a:cs typeface="Arial"/>
              <a:sym typeface="Arial"/>
            </a:endParaRPr>
          </a:p>
        </p:txBody>
      </p:sp>
      <p:sp>
        <p:nvSpPr>
          <p:cNvPr id="501" name="Google Shape;501;g377d395fa0e_0_42"/>
          <p:cNvSpPr txBox="1"/>
          <p:nvPr>
            <p:ph idx="4294967295" type="subTitle"/>
          </p:nvPr>
        </p:nvSpPr>
        <p:spPr>
          <a:xfrm>
            <a:off x="411840" y="2564280"/>
            <a:ext cx="55608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ubik"/>
              <a:buNone/>
            </a:pPr>
            <a:r>
              <a:rPr b="0" i="0" lang="de" sz="2000" u="none" cap="none" strike="noStrike">
                <a:solidFill>
                  <a:schemeClr val="accent1"/>
                </a:solidFill>
                <a:latin typeface="Rubik"/>
                <a:ea typeface="Rubik"/>
                <a:cs typeface="Rubik"/>
                <a:sym typeface="Rubik"/>
              </a:rPr>
              <a:t>A network-based drug repurposing platform</a:t>
            </a:r>
            <a:endParaRPr b="0" i="0" sz="2000" u="none" cap="none" strike="noStrike">
              <a:solidFill>
                <a:srgbClr val="000000"/>
              </a:solidFill>
              <a:latin typeface="Arial"/>
              <a:ea typeface="Arial"/>
              <a:cs typeface="Arial"/>
              <a:sym typeface="Arial"/>
            </a:endParaRPr>
          </a:p>
        </p:txBody>
      </p:sp>
      <p:sp>
        <p:nvSpPr>
          <p:cNvPr id="502" name="Google Shape;502;g377d395fa0e_0_42"/>
          <p:cNvSpPr txBox="1"/>
          <p:nvPr>
            <p:ph idx="4294967295" type="body"/>
          </p:nvPr>
        </p:nvSpPr>
        <p:spPr>
          <a:xfrm>
            <a:off x="421920" y="3066840"/>
            <a:ext cx="5560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3" name="Google Shape;503;g377d395fa0e_0_42"/>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377d395fa0e_0_173"/>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510" name="Google Shape;510;g377d395fa0e_0_173"/>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511" name="Google Shape;511;g377d395fa0e_0_173"/>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512" name="Google Shape;512;g377d395fa0e_0_173"/>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513" name="Google Shape;513;g377d395fa0e_0_173"/>
          <p:cNvSpPr txBox="1"/>
          <p:nvPr>
            <p:ph type="title"/>
          </p:nvPr>
        </p:nvSpPr>
        <p:spPr>
          <a:xfrm>
            <a:off x="1601050" y="103325"/>
            <a:ext cx="6068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Integrated Network Databases for Drug Repurposing</a:t>
            </a:r>
            <a:endParaRPr b="1" sz="2300">
              <a:solidFill>
                <a:schemeClr val="dk1"/>
              </a:solidFill>
            </a:endParaRPr>
          </a:p>
        </p:txBody>
      </p:sp>
      <p:sp>
        <p:nvSpPr>
          <p:cNvPr id="514" name="Google Shape;514;g377d395fa0e_0_173"/>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515" name="Google Shape;515;g377d395fa0e_0_173"/>
          <p:cNvSpPr txBox="1"/>
          <p:nvPr/>
        </p:nvSpPr>
        <p:spPr>
          <a:xfrm>
            <a:off x="539650" y="1346875"/>
            <a:ext cx="8156400" cy="3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de" sz="1500" u="none" cap="none" strike="noStrike">
                <a:solidFill>
                  <a:srgbClr val="000000"/>
                </a:solidFill>
                <a:latin typeface="Arial"/>
                <a:ea typeface="Arial"/>
                <a:cs typeface="Arial"/>
                <a:sym typeface="Arial"/>
              </a:rPr>
              <a:t>Requirements</a:t>
            </a:r>
            <a:r>
              <a:rPr b="0" i="0" lang="de" sz="1500" u="none" cap="none" strike="noStrike">
                <a:solidFill>
                  <a:srgbClr val="000000"/>
                </a:solidFill>
                <a:latin typeface="Arial"/>
                <a:ea typeface="Arial"/>
                <a:cs typeface="Arial"/>
                <a:sym typeface="Arial"/>
              </a:rPr>
              <a:t> for</a:t>
            </a:r>
            <a:r>
              <a:rPr b="1" i="0" lang="de" sz="1500" u="none" cap="none" strike="noStrike">
                <a:solidFill>
                  <a:srgbClr val="000000"/>
                </a:solidFill>
                <a:latin typeface="Arial"/>
                <a:ea typeface="Arial"/>
                <a:cs typeface="Arial"/>
                <a:sym typeface="Arial"/>
              </a:rPr>
              <a:t> heterogeneous knowledge graphs</a:t>
            </a:r>
            <a:r>
              <a:rPr b="0" i="0" lang="de" sz="1500" u="none" cap="none" strike="noStrike">
                <a:solidFill>
                  <a:srgbClr val="000000"/>
                </a:solidFill>
                <a:latin typeface="Arial"/>
                <a:ea typeface="Arial"/>
                <a:cs typeface="Arial"/>
                <a:sym typeface="Arial"/>
              </a:rPr>
              <a:t> </a:t>
            </a:r>
            <a:r>
              <a:rPr b="0" i="0" lang="de" sz="1500" u="none" cap="none" strike="noStrike">
                <a:solidFill>
                  <a:schemeClr val="dk1"/>
                </a:solidFill>
                <a:latin typeface="Arial"/>
                <a:ea typeface="Arial"/>
                <a:cs typeface="Arial"/>
                <a:sym typeface="Arial"/>
              </a:rPr>
              <a:t>specifically for mechanism-driven drug repurposing</a:t>
            </a:r>
            <a:r>
              <a:rPr b="0" i="0" lang="de" sz="1500" u="none" cap="none" strike="noStrike">
                <a:solidFill>
                  <a:srgbClr val="000000"/>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de" sz="1500" u="none" cap="none" strike="noStrike">
                <a:solidFill>
                  <a:srgbClr val="000000"/>
                </a:solidFill>
                <a:latin typeface="Arial"/>
                <a:ea typeface="Arial"/>
                <a:cs typeface="Arial"/>
                <a:sym typeface="Arial"/>
              </a:rPr>
              <a:t>Connecting </a:t>
            </a:r>
            <a:r>
              <a:rPr b="1" i="0" lang="de" sz="1500" u="none" cap="none" strike="noStrike">
                <a:solidFill>
                  <a:srgbClr val="000000"/>
                </a:solidFill>
                <a:latin typeface="Arial"/>
                <a:ea typeface="Arial"/>
                <a:cs typeface="Arial"/>
                <a:sym typeface="Arial"/>
              </a:rPr>
              <a:t>drug and disease</a:t>
            </a:r>
            <a:r>
              <a:rPr b="0" i="0" lang="de" sz="1500" u="none" cap="none" strike="noStrike">
                <a:solidFill>
                  <a:srgbClr val="000000"/>
                </a:solidFill>
                <a:latin typeface="Arial"/>
                <a:ea typeface="Arial"/>
                <a:cs typeface="Arial"/>
                <a:sym typeface="Arial"/>
              </a:rPr>
              <a:t> information through genetics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de" sz="1500" u="none" cap="none" strike="noStrike">
                <a:solidFill>
                  <a:srgbClr val="000000"/>
                </a:solidFill>
                <a:latin typeface="Arial"/>
                <a:ea typeface="Arial"/>
                <a:cs typeface="Arial"/>
                <a:sym typeface="Arial"/>
              </a:rPr>
              <a:t>Integration</a:t>
            </a:r>
            <a:r>
              <a:rPr b="0" i="0" lang="de" sz="1500" u="none" cap="none" strike="noStrike">
                <a:solidFill>
                  <a:srgbClr val="000000"/>
                </a:solidFill>
                <a:latin typeface="Arial"/>
                <a:ea typeface="Arial"/>
                <a:cs typeface="Arial"/>
                <a:sym typeface="Arial"/>
              </a:rPr>
              <a:t> of tens to hundreds of resources</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de" sz="1500" u="none" cap="none" strike="noStrike">
                <a:solidFill>
                  <a:srgbClr val="000000"/>
                </a:solidFill>
                <a:latin typeface="Arial"/>
                <a:ea typeface="Arial"/>
                <a:cs typeface="Arial"/>
                <a:sym typeface="Arial"/>
              </a:rPr>
              <a:t>Provide </a:t>
            </a:r>
            <a:r>
              <a:rPr b="1" i="0" lang="de" sz="1500" u="none" cap="none" strike="noStrike">
                <a:solidFill>
                  <a:srgbClr val="000000"/>
                </a:solidFill>
                <a:latin typeface="Arial"/>
                <a:ea typeface="Arial"/>
                <a:cs typeface="Arial"/>
                <a:sym typeface="Arial"/>
              </a:rPr>
              <a:t>source/evidence information</a:t>
            </a:r>
            <a:r>
              <a:rPr b="0" i="0" lang="de" sz="1500" u="none" cap="none" strike="noStrike">
                <a:solidFill>
                  <a:srgbClr val="000000"/>
                </a:solidFill>
                <a:latin typeface="Arial"/>
                <a:ea typeface="Arial"/>
                <a:cs typeface="Arial"/>
                <a:sym typeface="Arial"/>
              </a:rPr>
              <a:t> about integrated data</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de" sz="1500" u="none" cap="none" strike="noStrike">
                <a:solidFill>
                  <a:srgbClr val="000000"/>
                </a:solidFill>
                <a:latin typeface="Arial"/>
                <a:ea typeface="Arial"/>
                <a:cs typeface="Arial"/>
                <a:sym typeface="Arial"/>
              </a:rPr>
              <a:t>Multiple </a:t>
            </a:r>
            <a:r>
              <a:rPr b="1" i="0" lang="de" sz="1500" u="none" cap="none" strike="noStrike">
                <a:solidFill>
                  <a:srgbClr val="000000"/>
                </a:solidFill>
                <a:latin typeface="Arial"/>
                <a:ea typeface="Arial"/>
                <a:cs typeface="Arial"/>
                <a:sym typeface="Arial"/>
              </a:rPr>
              <a:t>options to interact</a:t>
            </a:r>
            <a:r>
              <a:rPr b="0" i="0" lang="de" sz="1500" u="none" cap="none" strike="noStrike">
                <a:solidFill>
                  <a:srgbClr val="000000"/>
                </a:solidFill>
                <a:latin typeface="Arial"/>
                <a:ea typeface="Arial"/>
                <a:cs typeface="Arial"/>
                <a:sym typeface="Arial"/>
              </a:rPr>
              <a:t> with stored information (e.g. Web-UI, API,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de" sz="1600" u="sng" cap="none" strike="noStrike">
                <a:solidFill>
                  <a:srgbClr val="000000"/>
                </a:solidFill>
                <a:latin typeface="Arial"/>
                <a:ea typeface="Arial"/>
                <a:cs typeface="Arial"/>
                <a:sym typeface="Arial"/>
              </a:rPr>
              <a:t>Well known/relevant examples:</a:t>
            </a:r>
            <a:endParaRPr b="0"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OpenTargets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OmniPath</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Het.io</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NeDRex</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377d395fa0e_0_201"/>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522" name="Google Shape;522;g377d395fa0e_0_201"/>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523" name="Google Shape;523;g377d395fa0e_0_201"/>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524" name="Google Shape;524;g377d395fa0e_0_201"/>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525" name="Google Shape;525;g377d395fa0e_0_201"/>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Integrated Network Databases for Drug Repurposing</a:t>
            </a:r>
            <a:endParaRPr b="1" sz="2300">
              <a:solidFill>
                <a:schemeClr val="dk1"/>
              </a:solidFill>
            </a:endParaRPr>
          </a:p>
        </p:txBody>
      </p:sp>
      <p:sp>
        <p:nvSpPr>
          <p:cNvPr id="526" name="Google Shape;526;g377d395fa0e_0_201"/>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527" name="Google Shape;527;g377d395fa0e_0_201"/>
          <p:cNvSpPr txBox="1"/>
          <p:nvPr/>
        </p:nvSpPr>
        <p:spPr>
          <a:xfrm>
            <a:off x="469300" y="1007525"/>
            <a:ext cx="50322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OpenTargets:</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Platform integrating over 40 data sources, backed by EMBL-EBI, Pfizer and other big names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Purpose: </a:t>
            </a:r>
            <a:r>
              <a:rPr b="0" i="0" lang="de" sz="1600" u="none" cap="none" strike="noStrike">
                <a:solidFill>
                  <a:schemeClr val="dk1"/>
                </a:solidFill>
                <a:latin typeface="Arial"/>
                <a:ea typeface="Arial"/>
                <a:cs typeface="Arial"/>
                <a:sym typeface="Arial"/>
              </a:rPr>
              <a:t>Identification and validation of novel therapeutic targets</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1" i="0" lang="de" sz="1600" u="none" cap="none" strike="noStrike">
                <a:solidFill>
                  <a:schemeClr val="dk1"/>
                </a:solidFill>
                <a:latin typeface="Arial"/>
                <a:ea typeface="Arial"/>
                <a:cs typeface="Arial"/>
                <a:sym typeface="Arial"/>
              </a:rPr>
              <a:t>Interaction options: </a:t>
            </a:r>
            <a:r>
              <a:rPr b="0" i="0" lang="de" sz="1600" u="none" cap="none" strike="noStrike">
                <a:solidFill>
                  <a:schemeClr val="dk1"/>
                </a:solidFill>
                <a:latin typeface="Arial"/>
                <a:ea typeface="Arial"/>
                <a:cs typeface="Arial"/>
                <a:sym typeface="Arial"/>
              </a:rPr>
              <a:t>Web-UI, GraphQL API</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platform.opentargets.org</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Buniello et al., 2025</a:t>
            </a:r>
            <a:endParaRPr b="1" i="0" sz="1600" u="none" cap="none" strike="noStrike">
              <a:solidFill>
                <a:srgbClr val="000000"/>
              </a:solidFill>
              <a:latin typeface="Arial"/>
              <a:ea typeface="Arial"/>
              <a:cs typeface="Arial"/>
              <a:sym typeface="Arial"/>
            </a:endParaRPr>
          </a:p>
        </p:txBody>
      </p:sp>
      <p:pic>
        <p:nvPicPr>
          <p:cNvPr id="528" name="Google Shape;528;g377d395fa0e_0_201"/>
          <p:cNvPicPr preferRelativeResize="0"/>
          <p:nvPr/>
        </p:nvPicPr>
        <p:blipFill rotWithShape="1">
          <a:blip r:embed="rId6">
            <a:alphaModFix/>
          </a:blip>
          <a:srcRect b="0" l="0" r="0" t="0"/>
          <a:stretch/>
        </p:blipFill>
        <p:spPr>
          <a:xfrm>
            <a:off x="5348762" y="2176013"/>
            <a:ext cx="3672599" cy="20594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g377d395fa0e_0_212"/>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535" name="Google Shape;535;g377d395fa0e_0_212"/>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536" name="Google Shape;536;g377d395fa0e_0_212"/>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537" name="Google Shape;537;g377d395fa0e_0_212"/>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538" name="Google Shape;538;g377d395fa0e_0_212"/>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Integrated Network Databases for Drug Repurposing</a:t>
            </a:r>
            <a:endParaRPr b="1" sz="2300">
              <a:solidFill>
                <a:schemeClr val="dk1"/>
              </a:solidFill>
            </a:endParaRPr>
          </a:p>
        </p:txBody>
      </p:sp>
      <p:sp>
        <p:nvSpPr>
          <p:cNvPr id="539" name="Google Shape;539;g377d395fa0e_0_212"/>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540" name="Google Shape;540;g377d395fa0e_0_212"/>
          <p:cNvSpPr txBox="1"/>
          <p:nvPr/>
        </p:nvSpPr>
        <p:spPr>
          <a:xfrm>
            <a:off x="469300" y="1007525"/>
            <a:ext cx="53469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OmniPath:</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Extensive resource integrating over 100 sources, monthly updated</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Purpose: </a:t>
            </a:r>
            <a:r>
              <a:rPr b="0" i="0" lang="de" sz="1600" u="none" cap="none" strike="noStrike">
                <a:solidFill>
                  <a:schemeClr val="dk1"/>
                </a:solidFill>
                <a:latin typeface="Arial"/>
                <a:ea typeface="Arial"/>
                <a:cs typeface="Arial"/>
                <a:sym typeface="Arial"/>
              </a:rPr>
              <a:t>Comprehensive collection of protein interactions, gene regulatory networks, and drug-target interactions for deep mechanistic investigation</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1" i="0" lang="de" sz="1600" u="none" cap="none" strike="noStrike">
                <a:solidFill>
                  <a:schemeClr val="dk1"/>
                </a:solidFill>
                <a:latin typeface="Arial"/>
                <a:ea typeface="Arial"/>
                <a:cs typeface="Arial"/>
                <a:sym typeface="Arial"/>
              </a:rPr>
              <a:t>Interaction options: </a:t>
            </a:r>
            <a:r>
              <a:rPr b="0" i="0" lang="de" sz="1600" u="none" cap="none" strike="noStrike">
                <a:solidFill>
                  <a:schemeClr val="dk1"/>
                </a:solidFill>
                <a:latin typeface="Arial"/>
                <a:ea typeface="Arial"/>
                <a:cs typeface="Arial"/>
                <a:sym typeface="Arial"/>
              </a:rPr>
              <a:t>Web-UI, Python &amp; R-lang libraries, Cytoscape App</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omnipathdb.org</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a:t>
            </a:r>
            <a:r>
              <a:rPr b="0" i="0" lang="de" sz="1600" u="none" cap="none" strike="noStrike">
                <a:solidFill>
                  <a:srgbClr val="000000"/>
                </a:solidFill>
                <a:latin typeface="Arial"/>
                <a:ea typeface="Arial"/>
                <a:cs typeface="Arial"/>
                <a:sym typeface="Arial"/>
              </a:rPr>
              <a:t>Türei et al, 2021</a:t>
            </a:r>
            <a:endParaRPr b="0" i="0" sz="1600" u="sng" cap="none" strike="noStrike">
              <a:solidFill>
                <a:srgbClr val="000000"/>
              </a:solidFill>
              <a:latin typeface="Arial"/>
              <a:ea typeface="Arial"/>
              <a:cs typeface="Arial"/>
              <a:sym typeface="Arial"/>
            </a:endParaRPr>
          </a:p>
        </p:txBody>
      </p:sp>
      <p:pic>
        <p:nvPicPr>
          <p:cNvPr id="541" name="Google Shape;541;g377d395fa0e_0_212"/>
          <p:cNvPicPr preferRelativeResize="0"/>
          <p:nvPr/>
        </p:nvPicPr>
        <p:blipFill rotWithShape="1">
          <a:blip r:embed="rId6">
            <a:alphaModFix/>
          </a:blip>
          <a:srcRect b="0" l="0" r="0" t="0"/>
          <a:stretch/>
        </p:blipFill>
        <p:spPr>
          <a:xfrm>
            <a:off x="5733075" y="1748999"/>
            <a:ext cx="3246048" cy="20756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g377d395fa0e_0_223"/>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548" name="Google Shape;548;g377d395fa0e_0_223"/>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549" name="Google Shape;549;g377d395fa0e_0_223"/>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550" name="Google Shape;550;g377d395fa0e_0_223"/>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551" name="Google Shape;551;g377d395fa0e_0_223"/>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Integrated Network Databases for Drug Repurposing</a:t>
            </a:r>
            <a:endParaRPr b="1" sz="2300">
              <a:solidFill>
                <a:schemeClr val="dk1"/>
              </a:solidFill>
            </a:endParaRPr>
          </a:p>
        </p:txBody>
      </p:sp>
      <p:sp>
        <p:nvSpPr>
          <p:cNvPr id="552" name="Google Shape;552;g377d395fa0e_0_223"/>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553" name="Google Shape;553;g377d395fa0e_0_223"/>
          <p:cNvSpPr txBox="1"/>
          <p:nvPr/>
        </p:nvSpPr>
        <p:spPr>
          <a:xfrm>
            <a:off x="469300" y="1007525"/>
            <a:ext cx="48855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Het.io:</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Integrates high-quality information of 29 databases, covering 11 node and 24 edge types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Purpose: </a:t>
            </a:r>
            <a:r>
              <a:rPr b="0" i="0" lang="de" sz="1600" u="none" cap="none" strike="noStrike">
                <a:solidFill>
                  <a:srgbClr val="000000"/>
                </a:solidFill>
                <a:latin typeface="Arial"/>
                <a:ea typeface="Arial"/>
                <a:cs typeface="Arial"/>
                <a:sym typeface="Arial"/>
              </a:rPr>
              <a:t>Purpose-built network for large-scale systematic evaluation of drug-disease pairs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Interaction Options: </a:t>
            </a:r>
            <a:r>
              <a:rPr b="0" i="0" lang="de" sz="1600" u="none" cap="none" strike="noStrike">
                <a:solidFill>
                  <a:srgbClr val="000000"/>
                </a:solidFill>
                <a:latin typeface="Arial"/>
                <a:ea typeface="Arial"/>
                <a:cs typeface="Arial"/>
                <a:sym typeface="Arial"/>
              </a:rPr>
              <a:t>Web-UI, Neo4j graph browser, multiple Python libraries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https://het.io/</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Himelstein et al., 2017</a:t>
            </a:r>
            <a:endParaRPr b="1" i="0" sz="1600" u="none" cap="none" strike="noStrike">
              <a:solidFill>
                <a:srgbClr val="000000"/>
              </a:solidFill>
              <a:latin typeface="Arial"/>
              <a:ea typeface="Arial"/>
              <a:cs typeface="Arial"/>
              <a:sym typeface="Arial"/>
            </a:endParaRPr>
          </a:p>
        </p:txBody>
      </p:sp>
      <p:pic>
        <p:nvPicPr>
          <p:cNvPr id="554" name="Google Shape;554;g377d395fa0e_0_223"/>
          <p:cNvPicPr preferRelativeResize="0"/>
          <p:nvPr/>
        </p:nvPicPr>
        <p:blipFill rotWithShape="1">
          <a:blip r:embed="rId6">
            <a:alphaModFix/>
          </a:blip>
          <a:srcRect b="0" l="0" r="0" t="0"/>
          <a:stretch/>
        </p:blipFill>
        <p:spPr>
          <a:xfrm>
            <a:off x="5507200" y="1159920"/>
            <a:ext cx="2897242" cy="35006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g377d395fa0e_0_234"/>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561" name="Google Shape;561;g377d395fa0e_0_234"/>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562" name="Google Shape;562;g377d395fa0e_0_234"/>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563" name="Google Shape;563;g377d395fa0e_0_234"/>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564" name="Google Shape;564;g377d395fa0e_0_234"/>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Integrated Network Databases for Drug Repurposing</a:t>
            </a:r>
            <a:endParaRPr b="1" sz="2300">
              <a:solidFill>
                <a:schemeClr val="dk1"/>
              </a:solidFill>
            </a:endParaRPr>
          </a:p>
        </p:txBody>
      </p:sp>
      <p:sp>
        <p:nvSpPr>
          <p:cNvPr id="565" name="Google Shape;565;g377d395fa0e_0_234"/>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566" name="Google Shape;566;g377d395fa0e_0_234"/>
          <p:cNvSpPr txBox="1"/>
          <p:nvPr/>
        </p:nvSpPr>
        <p:spPr>
          <a:xfrm>
            <a:off x="469300" y="1007525"/>
            <a:ext cx="48855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NeDRexKG:</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Heterogeneous KG, integrating 22 (27) databases, 11 node and 20 edge types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1" i="0" lang="de" sz="1600" u="none" cap="none" strike="noStrike">
                <a:solidFill>
                  <a:schemeClr val="dk1"/>
                </a:solidFill>
                <a:latin typeface="Arial"/>
                <a:ea typeface="Arial"/>
                <a:cs typeface="Arial"/>
                <a:sym typeface="Arial"/>
              </a:rPr>
              <a:t>Purpose: </a:t>
            </a:r>
            <a:r>
              <a:rPr b="0" i="0" lang="de" sz="1600" u="none" cap="none" strike="noStrike">
                <a:solidFill>
                  <a:schemeClr val="dk1"/>
                </a:solidFill>
                <a:latin typeface="Arial"/>
                <a:ea typeface="Arial"/>
                <a:cs typeface="Arial"/>
                <a:sym typeface="Arial"/>
              </a:rPr>
              <a:t>Serves as knowledge resource for the NeDRex platform and was built for drug repuposing research</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1" i="0" lang="de" sz="1600" u="none" cap="none" strike="noStrike">
                <a:solidFill>
                  <a:schemeClr val="dk1"/>
                </a:solidFill>
                <a:latin typeface="Arial"/>
                <a:ea typeface="Arial"/>
                <a:cs typeface="Arial"/>
                <a:sym typeface="Arial"/>
              </a:rPr>
              <a:t>Interaction Options: </a:t>
            </a:r>
            <a:r>
              <a:rPr b="0" i="0" lang="de" sz="1600" u="none" cap="none" strike="noStrike">
                <a:solidFill>
                  <a:schemeClr val="dk1"/>
                </a:solidFill>
                <a:latin typeface="Arial"/>
                <a:ea typeface="Arial"/>
                <a:cs typeface="Arial"/>
                <a:sym typeface="Arial"/>
              </a:rPr>
              <a:t>REST API, Neo4j graph query, Extensive Web-UI, Cytoscape App, Python package</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https://nedrex.net</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Sadegh et al., 2021</a:t>
            </a:r>
            <a:endParaRPr b="1" i="0" sz="1600" u="none" cap="none" strike="noStrike">
              <a:solidFill>
                <a:srgbClr val="000000"/>
              </a:solidFill>
              <a:latin typeface="Arial"/>
              <a:ea typeface="Arial"/>
              <a:cs typeface="Arial"/>
              <a:sym typeface="Arial"/>
            </a:endParaRPr>
          </a:p>
        </p:txBody>
      </p:sp>
      <p:pic>
        <p:nvPicPr>
          <p:cNvPr id="567" name="Google Shape;567;g377d395fa0e_0_234"/>
          <p:cNvPicPr preferRelativeResize="0"/>
          <p:nvPr/>
        </p:nvPicPr>
        <p:blipFill rotWithShape="1">
          <a:blip r:embed="rId6">
            <a:alphaModFix/>
          </a:blip>
          <a:srcRect b="0" l="0" r="0" t="0"/>
          <a:stretch/>
        </p:blipFill>
        <p:spPr>
          <a:xfrm>
            <a:off x="5316072" y="1889824"/>
            <a:ext cx="3774188" cy="2036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0" l="0" r="0" t="0"/>
          <a:stretch/>
        </p:blipFill>
        <p:spPr>
          <a:xfrm>
            <a:off x="0" y="0"/>
            <a:ext cx="1949760" cy="904320"/>
          </a:xfrm>
          <a:prstGeom prst="rect">
            <a:avLst/>
          </a:prstGeom>
          <a:noFill/>
          <a:ln>
            <a:noFill/>
          </a:ln>
        </p:spPr>
      </p:pic>
      <p:pic>
        <p:nvPicPr>
          <p:cNvPr descr="cosy.bio (@cosybio_UHH) | Twitter" id="111" name="Google Shape;111;p3"/>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12" name="Google Shape;112;p3"/>
          <p:cNvSpPr/>
          <p:nvPr/>
        </p:nvSpPr>
        <p:spPr>
          <a:xfrm>
            <a:off x="7324920" y="488880"/>
            <a:ext cx="1654200" cy="411480"/>
          </a:xfrm>
          <a:prstGeom prst="rect">
            <a:avLst/>
          </a:prstGeom>
          <a:noFill/>
          <a:ln>
            <a:noFill/>
          </a:ln>
        </p:spPr>
        <p:txBody>
          <a:bodyPr anchorCtr="0" anchor="t" bIns="68400" lIns="68400" spcFirstLastPara="1" rIns="68400" wrap="square" tIns="68400">
            <a:sp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13" name="Google Shape;113;p3"/>
          <p:cNvSpPr/>
          <p:nvPr/>
        </p:nvSpPr>
        <p:spPr>
          <a:xfrm>
            <a:off x="7457040" y="640440"/>
            <a:ext cx="1522080" cy="183240"/>
          </a:xfrm>
          <a:prstGeom prst="rect">
            <a:avLst/>
          </a:prstGeom>
          <a:noFill/>
          <a:ln>
            <a:noFill/>
          </a:ln>
        </p:spPr>
        <p:txBody>
          <a:bodyPr anchorCtr="0" anchor="t" bIns="46075" lIns="68400" spcFirstLastPara="1" rIns="68400" wrap="square" tIns="46075">
            <a:sp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14" name="Google Shape;114;p3"/>
          <p:cNvSpPr txBox="1"/>
          <p:nvPr>
            <p:ph type="title"/>
          </p:nvPr>
        </p:nvSpPr>
        <p:spPr>
          <a:xfrm>
            <a:off x="1428480" y="112706"/>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General Info &amp; Terminology</a:t>
            </a:r>
            <a:endParaRPr b="0" sz="2300" strike="noStrike">
              <a:solidFill>
                <a:srgbClr val="000000"/>
              </a:solidFill>
              <a:latin typeface="Arial"/>
              <a:ea typeface="Arial"/>
              <a:cs typeface="Arial"/>
              <a:sym typeface="Arial"/>
            </a:endParaRPr>
          </a:p>
        </p:txBody>
      </p:sp>
      <p:sp>
        <p:nvSpPr>
          <p:cNvPr id="115" name="Google Shape;115;p3"/>
          <p:cNvSpPr txBox="1"/>
          <p:nvPr>
            <p:ph idx="12" type="sldNum"/>
          </p:nvPr>
        </p:nvSpPr>
        <p:spPr>
          <a:xfrm>
            <a:off x="8556840" y="4749840"/>
            <a:ext cx="548280" cy="39312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16" name="Google Shape;116;p3"/>
          <p:cNvSpPr txBox="1"/>
          <p:nvPr/>
        </p:nvSpPr>
        <p:spPr>
          <a:xfrm>
            <a:off x="581925" y="986040"/>
            <a:ext cx="8095500" cy="37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de" sz="1500" u="sng" cap="none" strike="noStrike">
                <a:solidFill>
                  <a:schemeClr val="dk1"/>
                </a:solidFill>
                <a:latin typeface="Arial"/>
                <a:ea typeface="Arial"/>
                <a:cs typeface="Arial"/>
                <a:sym typeface="Arial"/>
              </a:rPr>
              <a:t>Data sources:</a:t>
            </a:r>
            <a:endParaRPr b="1" i="0" sz="1500" u="sng"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i="0" lang="de" sz="1500" u="none" cap="none" strike="noStrike">
                <a:solidFill>
                  <a:schemeClr val="dk1"/>
                </a:solidFill>
                <a:latin typeface="Arial"/>
                <a:ea typeface="Arial"/>
                <a:cs typeface="Arial"/>
                <a:sym typeface="Arial"/>
              </a:rPr>
              <a:t>primary: </a:t>
            </a:r>
            <a:r>
              <a:rPr b="0" i="0" lang="de" sz="1500" u="none" cap="none" strike="noStrike">
                <a:solidFill>
                  <a:schemeClr val="dk1"/>
                </a:solidFill>
                <a:latin typeface="Arial"/>
                <a:ea typeface="Arial"/>
                <a:cs typeface="Arial"/>
                <a:sym typeface="Arial"/>
              </a:rPr>
              <a:t>Scientific publications, raw experimental data, …</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i="0" lang="de" sz="1500" u="none" cap="none" strike="noStrike">
                <a:solidFill>
                  <a:schemeClr val="dk1"/>
                </a:solidFill>
                <a:latin typeface="Arial"/>
                <a:ea typeface="Arial"/>
                <a:cs typeface="Arial"/>
                <a:sym typeface="Arial"/>
              </a:rPr>
              <a:t>secondary: </a:t>
            </a:r>
            <a:r>
              <a:rPr b="0" i="0" lang="de" sz="1500" u="none" cap="none" strike="noStrike">
                <a:solidFill>
                  <a:schemeClr val="dk1"/>
                </a:solidFill>
                <a:latin typeface="Arial"/>
                <a:ea typeface="Arial"/>
                <a:cs typeface="Arial"/>
                <a:sym typeface="Arial"/>
              </a:rPr>
              <a:t>Build directly on knowledge extracted/aggregated from primary sources</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i="0" lang="de" sz="1500" u="none" cap="none" strike="noStrike">
                <a:solidFill>
                  <a:schemeClr val="dk1"/>
                </a:solidFill>
                <a:latin typeface="Arial"/>
                <a:ea typeface="Arial"/>
                <a:cs typeface="Arial"/>
                <a:sym typeface="Arial"/>
              </a:rPr>
              <a:t>tertiary: </a:t>
            </a:r>
            <a:r>
              <a:rPr b="0" i="0" lang="de" sz="1500" u="none" cap="none" strike="noStrike">
                <a:solidFill>
                  <a:schemeClr val="dk1"/>
                </a:solidFill>
                <a:latin typeface="Arial"/>
                <a:ea typeface="Arial"/>
                <a:cs typeface="Arial"/>
                <a:sym typeface="Arial"/>
              </a:rPr>
              <a:t>Aggregated information from secondary sources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de" sz="1500" u="none" cap="none" strike="noStrike">
                <a:solidFill>
                  <a:schemeClr val="dk1"/>
                </a:solidFill>
                <a:latin typeface="Arial"/>
                <a:ea typeface="Arial"/>
                <a:cs typeface="Arial"/>
                <a:sym typeface="Arial"/>
              </a:rPr>
              <a:t>→ Network databases </a:t>
            </a:r>
            <a:r>
              <a:rPr b="1" i="0" lang="de" sz="1500" u="none" cap="none" strike="noStrike">
                <a:solidFill>
                  <a:schemeClr val="dk1"/>
                </a:solidFill>
                <a:latin typeface="Arial"/>
                <a:ea typeface="Arial"/>
                <a:cs typeface="Arial"/>
                <a:sym typeface="Arial"/>
              </a:rPr>
              <a:t>are usually secondary or tertiary data sources</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de" sz="1500" u="sng" cap="none" strike="noStrike">
                <a:solidFill>
                  <a:srgbClr val="000000"/>
                </a:solidFill>
                <a:latin typeface="Arial"/>
                <a:ea typeface="Arial"/>
                <a:cs typeface="Arial"/>
                <a:sym typeface="Arial"/>
              </a:rPr>
              <a:t>Networks consist of:</a:t>
            </a:r>
            <a:endParaRPr b="1" i="0" sz="1500" u="sng"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de" sz="1500" u="none" cap="none" strike="noStrike">
                <a:solidFill>
                  <a:srgbClr val="000000"/>
                </a:solidFill>
                <a:latin typeface="Arial"/>
                <a:ea typeface="Arial"/>
                <a:cs typeface="Arial"/>
                <a:sym typeface="Arial"/>
              </a:rPr>
              <a:t>Nodes</a:t>
            </a:r>
            <a:r>
              <a:rPr b="0" i="0" lang="de" sz="1500" u="none" cap="none" strike="noStrike">
                <a:solidFill>
                  <a:srgbClr val="000000"/>
                </a:solidFill>
                <a:latin typeface="Arial"/>
                <a:ea typeface="Arial"/>
                <a:cs typeface="Arial"/>
                <a:sym typeface="Arial"/>
              </a:rPr>
              <a:t>: Single entities representing </a:t>
            </a:r>
            <a:r>
              <a:rPr b="0" i="1" lang="de" sz="1500" u="none" cap="none" strike="noStrike">
                <a:solidFill>
                  <a:srgbClr val="000000"/>
                </a:solidFill>
                <a:latin typeface="Arial"/>
                <a:ea typeface="Arial"/>
                <a:cs typeface="Arial"/>
                <a:sym typeface="Arial"/>
              </a:rPr>
              <a:t>drugs, genes, proteins, diseases</a:t>
            </a:r>
            <a:r>
              <a:rPr b="0" i="0" lang="d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1" i="0" lang="de" sz="1500" u="none" cap="none" strike="noStrike">
                <a:solidFill>
                  <a:srgbClr val="000000"/>
                </a:solidFill>
                <a:latin typeface="Arial"/>
                <a:ea typeface="Arial"/>
                <a:cs typeface="Arial"/>
                <a:sym typeface="Arial"/>
              </a:rPr>
              <a:t>Edges</a:t>
            </a:r>
            <a:r>
              <a:rPr b="0" i="0" lang="de" sz="1500" u="none" cap="none" strike="noStrike">
                <a:solidFill>
                  <a:srgbClr val="000000"/>
                </a:solidFill>
                <a:latin typeface="Arial"/>
                <a:ea typeface="Arial"/>
                <a:cs typeface="Arial"/>
                <a:sym typeface="Arial"/>
              </a:rPr>
              <a:t>: Links, relationships, or connections between two nodes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de" sz="1500" u="sng" cap="none" strike="noStrike">
                <a:solidFill>
                  <a:srgbClr val="000000"/>
                </a:solidFill>
                <a:latin typeface="Arial"/>
                <a:ea typeface="Arial"/>
                <a:cs typeface="Arial"/>
                <a:sym typeface="Arial"/>
              </a:rPr>
              <a:t>Types of networks:</a:t>
            </a:r>
            <a:endParaRPr b="1" i="0" sz="1500" u="sng"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i="0" lang="de" sz="1500" u="none" cap="none" strike="noStrike">
                <a:solidFill>
                  <a:schemeClr val="dk1"/>
                </a:solidFill>
                <a:latin typeface="Arial"/>
                <a:ea typeface="Arial"/>
                <a:cs typeface="Arial"/>
                <a:sym typeface="Arial"/>
              </a:rPr>
              <a:t>homogeneous</a:t>
            </a:r>
            <a:r>
              <a:rPr b="0" i="0" lang="de" sz="1500" u="none" cap="none" strike="noStrike">
                <a:solidFill>
                  <a:schemeClr val="dk1"/>
                </a:solidFill>
                <a:latin typeface="Arial"/>
                <a:ea typeface="Arial"/>
                <a:cs typeface="Arial"/>
                <a:sym typeface="Arial"/>
              </a:rPr>
              <a:t>: Contain only one type of node and edge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i="0" lang="de" sz="1500" u="none" cap="none" strike="noStrike">
                <a:solidFill>
                  <a:schemeClr val="dk1"/>
                </a:solidFill>
                <a:latin typeface="Arial"/>
                <a:ea typeface="Arial"/>
                <a:cs typeface="Arial"/>
                <a:sym typeface="Arial"/>
              </a:rPr>
              <a:t>heterogeneous (nonhomogeneous)</a:t>
            </a:r>
            <a:r>
              <a:rPr b="0" i="0" lang="de" sz="1500" u="none" cap="none" strike="noStrike">
                <a:solidFill>
                  <a:schemeClr val="dk1"/>
                </a:solidFill>
                <a:latin typeface="Arial"/>
                <a:ea typeface="Arial"/>
                <a:cs typeface="Arial"/>
                <a:sym typeface="Arial"/>
              </a:rPr>
              <a:t>: Nodes and/or edges can be partitioned into distinct types/classes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377d395fa0e_0_157"/>
          <p:cNvSpPr txBox="1"/>
          <p:nvPr>
            <p:ph idx="4294967295" type="title"/>
          </p:nvPr>
        </p:nvSpPr>
        <p:spPr>
          <a:xfrm>
            <a:off x="415440" y="1683720"/>
            <a:ext cx="5638800" cy="7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NeDRex</a:t>
            </a:r>
            <a:endParaRPr b="0" i="0" sz="2900" u="none" cap="none" strike="noStrike">
              <a:solidFill>
                <a:srgbClr val="000000"/>
              </a:solidFill>
              <a:latin typeface="Arial"/>
              <a:ea typeface="Arial"/>
              <a:cs typeface="Arial"/>
              <a:sym typeface="Arial"/>
            </a:endParaRPr>
          </a:p>
        </p:txBody>
      </p:sp>
      <p:sp>
        <p:nvSpPr>
          <p:cNvPr id="573" name="Google Shape;573;g377d395fa0e_0_157"/>
          <p:cNvSpPr txBox="1"/>
          <p:nvPr>
            <p:ph idx="4294967295" type="subTitle"/>
          </p:nvPr>
        </p:nvSpPr>
        <p:spPr>
          <a:xfrm>
            <a:off x="411840" y="2564280"/>
            <a:ext cx="55608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ubik"/>
              <a:buNone/>
            </a:pPr>
            <a:r>
              <a:rPr b="0" i="0" lang="de" sz="2000" u="none" cap="none" strike="noStrike">
                <a:solidFill>
                  <a:schemeClr val="accent1"/>
                </a:solidFill>
                <a:latin typeface="Rubik"/>
                <a:ea typeface="Rubik"/>
                <a:cs typeface="Rubik"/>
                <a:sym typeface="Rubik"/>
              </a:rPr>
              <a:t>A network-based drug repurposing platform</a:t>
            </a:r>
            <a:endParaRPr b="0" i="0" sz="2000" u="none" cap="none" strike="noStrike">
              <a:solidFill>
                <a:srgbClr val="000000"/>
              </a:solidFill>
              <a:latin typeface="Arial"/>
              <a:ea typeface="Arial"/>
              <a:cs typeface="Arial"/>
              <a:sym typeface="Arial"/>
            </a:endParaRPr>
          </a:p>
        </p:txBody>
      </p:sp>
      <p:sp>
        <p:nvSpPr>
          <p:cNvPr id="574" name="Google Shape;574;g377d395fa0e_0_157"/>
          <p:cNvSpPr txBox="1"/>
          <p:nvPr>
            <p:ph idx="4294967295" type="body"/>
          </p:nvPr>
        </p:nvSpPr>
        <p:spPr>
          <a:xfrm>
            <a:off x="421920" y="3066840"/>
            <a:ext cx="5560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75" name="Google Shape;575;g377d395fa0e_0_157"/>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
        <p:nvSpPr>
          <p:cNvPr id="576" name="Google Shape;576;g377d395fa0e_0_157"/>
          <p:cNvSpPr txBox="1"/>
          <p:nvPr>
            <p:ph idx="4294967295" type="body"/>
          </p:nvPr>
        </p:nvSpPr>
        <p:spPr>
          <a:xfrm>
            <a:off x="252000" y="4659120"/>
            <a:ext cx="8371500" cy="436200"/>
          </a:xfrm>
          <a:prstGeom prst="rect">
            <a:avLst/>
          </a:prstGeom>
          <a:solidFill>
            <a:srgbClr val="FFFFFF">
              <a:alpha val="43529"/>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95959"/>
              </a:buClr>
              <a:buSzPts val="1000"/>
              <a:buFont typeface="Roboto"/>
              <a:buNone/>
            </a:pPr>
            <a:r>
              <a:rPr b="0" i="0" lang="de" sz="1000" u="none" cap="none" strike="noStrike">
                <a:solidFill>
                  <a:srgbClr val="595959"/>
                </a:solidFill>
                <a:latin typeface="Roboto"/>
                <a:ea typeface="Roboto"/>
                <a:cs typeface="Roboto"/>
                <a:sym typeface="Roboto"/>
              </a:rPr>
              <a:t>Sadegh, S., Skelton, J., Anastasi, E. </a:t>
            </a:r>
            <a:r>
              <a:rPr b="0" i="1" lang="de" sz="1000" u="none" cap="none" strike="noStrike">
                <a:solidFill>
                  <a:srgbClr val="595959"/>
                </a:solidFill>
                <a:latin typeface="Roboto"/>
                <a:ea typeface="Roboto"/>
                <a:cs typeface="Roboto"/>
                <a:sym typeface="Roboto"/>
              </a:rPr>
              <a:t>et al.</a:t>
            </a:r>
            <a:r>
              <a:rPr b="0" i="0" lang="de" sz="1000" u="none" cap="none" strike="noStrike">
                <a:solidFill>
                  <a:srgbClr val="595959"/>
                </a:solidFill>
                <a:latin typeface="Roboto"/>
                <a:ea typeface="Roboto"/>
                <a:cs typeface="Roboto"/>
                <a:sym typeface="Roboto"/>
              </a:rPr>
              <a:t> Network medicine for disease module identification and drug repurposing with the NeDRex platform. </a:t>
            </a:r>
            <a:r>
              <a:rPr b="0" i="1" lang="de" sz="1000" u="none" cap="none" strike="noStrike">
                <a:solidFill>
                  <a:srgbClr val="595959"/>
                </a:solidFill>
                <a:latin typeface="Roboto"/>
                <a:ea typeface="Roboto"/>
                <a:cs typeface="Roboto"/>
                <a:sym typeface="Roboto"/>
              </a:rPr>
              <a:t>Nat Commun</a:t>
            </a:r>
            <a:r>
              <a:rPr b="0" i="0" lang="de" sz="1000" u="none" cap="none" strike="noStrike">
                <a:solidFill>
                  <a:srgbClr val="595959"/>
                </a:solidFill>
                <a:latin typeface="Roboto"/>
                <a:ea typeface="Roboto"/>
                <a:cs typeface="Roboto"/>
                <a:sym typeface="Roboto"/>
              </a:rPr>
              <a:t> 12, 6848 (2021). https://doi.org/10.1038/s41467-021-27138-2</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3"/>
          <p:cNvSpPr txBox="1"/>
          <p:nvPr>
            <p:ph idx="4294967295" type="title"/>
          </p:nvPr>
        </p:nvSpPr>
        <p:spPr>
          <a:xfrm>
            <a:off x="1727942" y="255214"/>
            <a:ext cx="7871700" cy="858900"/>
          </a:xfrm>
          <a:prstGeom prst="rect">
            <a:avLst/>
          </a:prstGeom>
          <a:noFill/>
          <a:ln>
            <a:noFill/>
          </a:ln>
        </p:spPr>
        <p:txBody>
          <a:bodyPr anchorCtr="0" anchor="t" bIns="0" lIns="0" spcFirstLastPara="1" rIns="0" wrap="square" tIns="0">
            <a:noAutofit/>
          </a:bodyPr>
          <a:lstStyle/>
          <a:p>
            <a:pPr indent="0" lvl="0" marL="0" marR="0" rtl="0" algn="l">
              <a:lnSpc>
                <a:spcPct val="129000"/>
              </a:lnSpc>
              <a:spcBef>
                <a:spcPts val="0"/>
              </a:spcBef>
              <a:spcAft>
                <a:spcPts val="0"/>
              </a:spcAft>
              <a:buClr>
                <a:schemeClr val="accent2"/>
              </a:buClr>
              <a:buSzPts val="2200"/>
              <a:buFont typeface="Arial"/>
              <a:buNone/>
            </a:pPr>
            <a:r>
              <a:rPr b="0" i="0" lang="de" sz="2200" u="none" cap="none" strike="noStrike">
                <a:solidFill>
                  <a:schemeClr val="accent2"/>
                </a:solidFill>
                <a:latin typeface="Arial"/>
                <a:ea typeface="Arial"/>
                <a:cs typeface="Arial"/>
                <a:sym typeface="Arial"/>
              </a:rPr>
              <a:t>NeDRexDB metagraph</a:t>
            </a:r>
            <a:endParaRPr b="0" i="0" sz="2200" u="none" cap="none" strike="noStrike">
              <a:solidFill>
                <a:srgbClr val="000000"/>
              </a:solidFill>
              <a:latin typeface="Arial"/>
              <a:ea typeface="Arial"/>
              <a:cs typeface="Arial"/>
              <a:sym typeface="Arial"/>
            </a:endParaRPr>
          </a:p>
        </p:txBody>
      </p:sp>
      <p:sp>
        <p:nvSpPr>
          <p:cNvPr id="583" name="Google Shape;583;p13"/>
          <p:cNvSpPr/>
          <p:nvPr/>
        </p:nvSpPr>
        <p:spPr>
          <a:xfrm>
            <a:off x="4510080" y="425590"/>
            <a:ext cx="2571000" cy="118560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rPr b="0" i="0" lang="de" sz="1400" u="none" cap="none" strike="noStrike">
                <a:solidFill>
                  <a:schemeClr val="dk1"/>
                </a:solidFill>
                <a:latin typeface="Calibri"/>
                <a:ea typeface="Calibri"/>
                <a:cs typeface="Calibri"/>
                <a:sym typeface="Calibri"/>
              </a:rPr>
              <a:t>Integrated network:</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1199"/>
              </a:spcBef>
              <a:spcAft>
                <a:spcPts val="0"/>
              </a:spcAft>
              <a:buClr>
                <a:srgbClr val="000000"/>
              </a:buClr>
              <a:buSzPts val="1200"/>
              <a:buFont typeface="Arial"/>
              <a:buChar char="•"/>
            </a:pPr>
            <a:r>
              <a:rPr b="0" i="0" lang="de" sz="1200" u="none" cap="none" strike="noStrike">
                <a:solidFill>
                  <a:schemeClr val="dk1"/>
                </a:solidFill>
                <a:latin typeface="Calibri"/>
                <a:ea typeface="Calibri"/>
                <a:cs typeface="Calibri"/>
                <a:sym typeface="Calibri"/>
              </a:rPr>
              <a:t>10 databases</a:t>
            </a:r>
            <a:endParaRPr b="0" i="0" sz="1200" u="none" cap="none" strike="noStrike">
              <a:solidFill>
                <a:srgbClr val="000000"/>
              </a:solidFill>
              <a:latin typeface="Arial"/>
              <a:ea typeface="Arial"/>
              <a:cs typeface="Arial"/>
              <a:sym typeface="Arial"/>
            </a:endParaRPr>
          </a:p>
          <a:p>
            <a:pPr indent="-216000" lvl="0" marL="216000" marR="0" rtl="0" algn="l">
              <a:lnSpc>
                <a:spcPct val="100000"/>
              </a:lnSpc>
              <a:spcBef>
                <a:spcPts val="799"/>
              </a:spcBef>
              <a:spcAft>
                <a:spcPts val="0"/>
              </a:spcAft>
              <a:buClr>
                <a:srgbClr val="000000"/>
              </a:buClr>
              <a:buSzPts val="1200"/>
              <a:buFont typeface="Arial"/>
              <a:buChar char="•"/>
            </a:pPr>
            <a:r>
              <a:rPr b="0" i="0" lang="de" sz="1200" u="none" cap="none" strike="noStrike">
                <a:solidFill>
                  <a:schemeClr val="dk1"/>
                </a:solidFill>
                <a:latin typeface="Calibri"/>
                <a:ea typeface="Calibri"/>
                <a:cs typeface="Calibri"/>
                <a:sym typeface="Calibri"/>
              </a:rPr>
              <a:t>350K nodes</a:t>
            </a:r>
            <a:endParaRPr b="0" i="0" sz="1200" u="none" cap="none" strike="noStrike">
              <a:solidFill>
                <a:srgbClr val="000000"/>
              </a:solidFill>
              <a:latin typeface="Arial"/>
              <a:ea typeface="Arial"/>
              <a:cs typeface="Arial"/>
              <a:sym typeface="Arial"/>
            </a:endParaRPr>
          </a:p>
          <a:p>
            <a:pPr indent="-216000" lvl="0" marL="216000" marR="0" rtl="0" algn="l">
              <a:lnSpc>
                <a:spcPct val="100000"/>
              </a:lnSpc>
              <a:spcBef>
                <a:spcPts val="799"/>
              </a:spcBef>
              <a:spcAft>
                <a:spcPts val="0"/>
              </a:spcAft>
              <a:buClr>
                <a:srgbClr val="000000"/>
              </a:buClr>
              <a:buSzPts val="1200"/>
              <a:buFont typeface="Arial"/>
              <a:buChar char="•"/>
            </a:pPr>
            <a:r>
              <a:rPr b="0" i="0" lang="de" sz="1200" u="none" cap="none" strike="noStrike">
                <a:solidFill>
                  <a:schemeClr val="dk1"/>
                </a:solidFill>
                <a:latin typeface="Calibri"/>
                <a:ea typeface="Calibri"/>
                <a:cs typeface="Calibri"/>
                <a:sym typeface="Calibri"/>
              </a:rPr>
              <a:t>4.4M edges</a:t>
            </a:r>
            <a:endParaRPr b="0" i="0" sz="1200" u="none" cap="none" strike="noStrike">
              <a:solidFill>
                <a:srgbClr val="000000"/>
              </a:solidFill>
              <a:latin typeface="Arial"/>
              <a:ea typeface="Arial"/>
              <a:cs typeface="Arial"/>
              <a:sym typeface="Arial"/>
            </a:endParaRPr>
          </a:p>
        </p:txBody>
      </p:sp>
      <p:pic>
        <p:nvPicPr>
          <p:cNvPr id="584" name="Google Shape;584;p13"/>
          <p:cNvPicPr preferRelativeResize="0"/>
          <p:nvPr/>
        </p:nvPicPr>
        <p:blipFill rotWithShape="1">
          <a:blip r:embed="rId3">
            <a:alphaModFix/>
          </a:blip>
          <a:srcRect b="0" l="0" r="0" t="0"/>
          <a:stretch/>
        </p:blipFill>
        <p:spPr>
          <a:xfrm>
            <a:off x="324000" y="1504800"/>
            <a:ext cx="4070520" cy="2739600"/>
          </a:xfrm>
          <a:prstGeom prst="rect">
            <a:avLst/>
          </a:prstGeom>
          <a:noFill/>
          <a:ln>
            <a:noFill/>
          </a:ln>
        </p:spPr>
      </p:pic>
      <p:graphicFrame>
        <p:nvGraphicFramePr>
          <p:cNvPr id="585" name="Google Shape;585;p13"/>
          <p:cNvGraphicFramePr/>
          <p:nvPr/>
        </p:nvGraphicFramePr>
        <p:xfrm>
          <a:off x="4510080" y="1870670"/>
          <a:ext cx="3000000" cy="3000000"/>
        </p:xfrm>
        <a:graphic>
          <a:graphicData uri="http://schemas.openxmlformats.org/drawingml/2006/table">
            <a:tbl>
              <a:tblPr>
                <a:noFill/>
                <a:tableStyleId>{C322137E-0876-4976-B278-A1D32C7D842F}</a:tableStyleId>
              </a:tblPr>
              <a:tblGrid>
                <a:gridCol w="2028600"/>
                <a:gridCol w="692650"/>
                <a:gridCol w="1593000"/>
              </a:tblGrid>
              <a:tr h="214200">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Edge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Entities</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Sources</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67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Disorder - [is subtype of]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37,413</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MONDO</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47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 - [has contraindication]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13,760</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DrugCentral</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 - [has indication]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16,662</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DrugCentral</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 - [has target] - Gene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26,336</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1" lang="de" sz="800" u="none" cap="none" strike="noStrike">
                          <a:solidFill>
                            <a:srgbClr val="000000"/>
                          </a:solidFill>
                          <a:latin typeface="Arial"/>
                          <a:ea typeface="Arial"/>
                          <a:cs typeface="Arial"/>
                          <a:sym typeface="Arial"/>
                        </a:rPr>
                        <a:t>inferred</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 - [has target] - Protein</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26,537</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DrugCentral, DrugBank</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Gene - [associated with]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30,170</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DisGeNET, OMIM</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972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Gene - [interacts with] - Gene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1,382,888</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1" lang="de" sz="800" u="none" cap="none" strike="noStrike">
                          <a:solidFill>
                            <a:srgbClr val="000000"/>
                          </a:solidFill>
                          <a:latin typeface="Arial"/>
                          <a:ea typeface="Arial"/>
                          <a:cs typeface="Arial"/>
                          <a:sym typeface="Arial"/>
                        </a:rPr>
                        <a:t>inferred</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25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[associated with]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62,305</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1" lang="de" sz="800" u="none" cap="none" strike="noStrike">
                          <a:solidFill>
                            <a:srgbClr val="000000"/>
                          </a:solidFill>
                          <a:latin typeface="Arial"/>
                          <a:ea typeface="Arial"/>
                          <a:cs typeface="Arial"/>
                          <a:sym typeface="Arial"/>
                        </a:rPr>
                        <a:t>inferred</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[encoded by] - Gene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32,847</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UniProt</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[in] - Pathway</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119,715</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Reactome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[interacts with] - Protein</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2,662,724</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BioGRID, IID, IntAct</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Total</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4,411,257</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86" name="Google Shape;586;p13"/>
          <p:cNvSpPr txBox="1"/>
          <p:nvPr>
            <p:ph idx="4294967295" type="subTitle"/>
          </p:nvPr>
        </p:nvSpPr>
        <p:spPr>
          <a:xfrm>
            <a:off x="2083262" y="526294"/>
            <a:ext cx="75165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de" sz="1800" u="none" cap="none" strike="noStrike">
                <a:solidFill>
                  <a:schemeClr val="accent1"/>
                </a:solidFill>
                <a:latin typeface="Arial"/>
                <a:ea typeface="Arial"/>
                <a:cs typeface="Arial"/>
                <a:sym typeface="Arial"/>
              </a:rPr>
              <a:t>https://api.nedrex.net</a:t>
            </a:r>
            <a:endParaRPr b="0" i="0" sz="1800" u="none" cap="none" strike="noStrike">
              <a:solidFill>
                <a:srgbClr val="000000"/>
              </a:solidFill>
              <a:latin typeface="Arial"/>
              <a:ea typeface="Arial"/>
              <a:cs typeface="Arial"/>
              <a:sym typeface="Arial"/>
            </a:endParaRPr>
          </a:p>
        </p:txBody>
      </p:sp>
      <p:pic>
        <p:nvPicPr>
          <p:cNvPr descr="Internet with solid fill" id="587" name="Google Shape;587;p13"/>
          <p:cNvPicPr preferRelativeResize="0"/>
          <p:nvPr/>
        </p:nvPicPr>
        <p:blipFill rotWithShape="1">
          <a:blip r:embed="rId4">
            <a:alphaModFix/>
          </a:blip>
          <a:srcRect b="0" l="0" r="0" t="0"/>
          <a:stretch/>
        </p:blipFill>
        <p:spPr>
          <a:xfrm>
            <a:off x="1727942" y="564454"/>
            <a:ext cx="397080" cy="397080"/>
          </a:xfrm>
          <a:prstGeom prst="rect">
            <a:avLst/>
          </a:prstGeom>
          <a:noFill/>
          <a:ln>
            <a:noFill/>
          </a:ln>
        </p:spPr>
      </p:pic>
      <p:sp>
        <p:nvSpPr>
          <p:cNvPr id="588" name="Google Shape;588;p13"/>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4"/>
          <p:cNvSpPr txBox="1"/>
          <p:nvPr>
            <p:ph idx="4294967295" type="title"/>
          </p:nvPr>
        </p:nvSpPr>
        <p:spPr>
          <a:xfrm>
            <a:off x="1722323" y="305650"/>
            <a:ext cx="6616800" cy="43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200"/>
              <a:buFont typeface="Arial"/>
              <a:buNone/>
            </a:pPr>
            <a:r>
              <a:rPr b="0" i="0" lang="de" sz="2200" u="none" cap="none" strike="noStrike">
                <a:solidFill>
                  <a:schemeClr val="accent2"/>
                </a:solidFill>
                <a:latin typeface="Arial"/>
                <a:ea typeface="Arial"/>
                <a:cs typeface="Arial"/>
                <a:sym typeface="Arial"/>
              </a:rPr>
              <a:t>NeDRex_V2 metagraph</a:t>
            </a:r>
            <a:endParaRPr b="0" i="0" sz="2200" u="none" cap="none" strike="noStrike">
              <a:solidFill>
                <a:srgbClr val="000000"/>
              </a:solidFill>
              <a:latin typeface="Arial"/>
              <a:ea typeface="Arial"/>
              <a:cs typeface="Arial"/>
              <a:sym typeface="Arial"/>
            </a:endParaRPr>
          </a:p>
        </p:txBody>
      </p:sp>
      <p:sp>
        <p:nvSpPr>
          <p:cNvPr id="594" name="Google Shape;594;p14"/>
          <p:cNvSpPr txBox="1"/>
          <p:nvPr>
            <p:ph idx="4294967295" type="body"/>
          </p:nvPr>
        </p:nvSpPr>
        <p:spPr>
          <a:xfrm>
            <a:off x="467640" y="1131120"/>
            <a:ext cx="7871760" cy="37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pic>
        <p:nvPicPr>
          <p:cNvPr id="595" name="Google Shape;595;p14"/>
          <p:cNvPicPr preferRelativeResize="0"/>
          <p:nvPr/>
        </p:nvPicPr>
        <p:blipFill rotWithShape="1">
          <a:blip r:embed="rId3">
            <a:alphaModFix/>
          </a:blip>
          <a:srcRect b="0" l="0" r="0" t="0"/>
          <a:stretch/>
        </p:blipFill>
        <p:spPr>
          <a:xfrm>
            <a:off x="467640" y="1170720"/>
            <a:ext cx="3848760" cy="3523320"/>
          </a:xfrm>
          <a:prstGeom prst="rect">
            <a:avLst/>
          </a:prstGeom>
          <a:noFill/>
          <a:ln>
            <a:noFill/>
          </a:ln>
        </p:spPr>
      </p:pic>
      <p:sp>
        <p:nvSpPr>
          <p:cNvPr id="596" name="Google Shape;596;p14"/>
          <p:cNvSpPr/>
          <p:nvPr/>
        </p:nvSpPr>
        <p:spPr>
          <a:xfrm>
            <a:off x="4572000" y="1170720"/>
            <a:ext cx="2571120" cy="616680"/>
          </a:xfrm>
          <a:prstGeom prst="rect">
            <a:avLst/>
          </a:prstGeom>
          <a:noFill/>
          <a:ln>
            <a:noFill/>
          </a:ln>
        </p:spPr>
        <p:txBody>
          <a:bodyPr anchorCtr="0" anchor="t" bIns="34200" lIns="68400" spcFirstLastPara="1" rIns="68400" wrap="square" tIns="34200">
            <a:spAutoFit/>
          </a:bodyPr>
          <a:lstStyle/>
          <a:p>
            <a:pPr indent="0" lvl="0" marL="0" marR="0" rtl="0" algn="l">
              <a:lnSpc>
                <a:spcPct val="100000"/>
              </a:lnSpc>
              <a:spcBef>
                <a:spcPts val="0"/>
              </a:spcBef>
              <a:spcAft>
                <a:spcPts val="0"/>
              </a:spcAft>
              <a:buClr>
                <a:srgbClr val="000000"/>
              </a:buClr>
              <a:buSzPts val="1400"/>
              <a:buFont typeface="Arial"/>
              <a:buNone/>
            </a:pPr>
            <a:r>
              <a:rPr b="0" i="0" lang="de" sz="1400" u="none" cap="none" strike="noStrike">
                <a:solidFill>
                  <a:schemeClr val="dk1"/>
                </a:solidFill>
                <a:latin typeface="Calibri"/>
                <a:ea typeface="Calibri"/>
                <a:cs typeface="Calibri"/>
                <a:sym typeface="Calibri"/>
              </a:rPr>
              <a:t>Integrated network:</a:t>
            </a:r>
            <a:endParaRPr b="0" i="0" sz="1400" u="none" cap="none" strike="noStrike">
              <a:solidFill>
                <a:srgbClr val="000000"/>
              </a:solidFill>
              <a:latin typeface="Arial"/>
              <a:ea typeface="Arial"/>
              <a:cs typeface="Arial"/>
              <a:sym typeface="Arial"/>
            </a:endParaRPr>
          </a:p>
          <a:p>
            <a:pPr indent="-216000" lvl="0" marL="216000" marR="0" rtl="0" algn="l">
              <a:lnSpc>
                <a:spcPct val="100000"/>
              </a:lnSpc>
              <a:spcBef>
                <a:spcPts val="1199"/>
              </a:spcBef>
              <a:spcAft>
                <a:spcPts val="0"/>
              </a:spcAft>
              <a:buClr>
                <a:srgbClr val="000000"/>
              </a:buClr>
              <a:buSzPts val="1200"/>
              <a:buFont typeface="Arial"/>
              <a:buChar char="•"/>
            </a:pPr>
            <a:r>
              <a:rPr b="0" i="0" lang="de" sz="1200" u="none" cap="none" strike="noStrike">
                <a:solidFill>
                  <a:schemeClr val="dk1"/>
                </a:solidFill>
                <a:latin typeface="Calibri"/>
                <a:ea typeface="Calibri"/>
                <a:cs typeface="Calibri"/>
                <a:sym typeface="Calibri"/>
              </a:rPr>
              <a:t>19 databases</a:t>
            </a:r>
            <a:endParaRPr b="0" i="0" sz="1200" u="none" cap="none" strike="noStrike">
              <a:solidFill>
                <a:srgbClr val="000000"/>
              </a:solidFill>
              <a:latin typeface="Arial"/>
              <a:ea typeface="Arial"/>
              <a:cs typeface="Arial"/>
              <a:sym typeface="Arial"/>
            </a:endParaRPr>
          </a:p>
        </p:txBody>
      </p:sp>
      <p:graphicFrame>
        <p:nvGraphicFramePr>
          <p:cNvPr id="597" name="Google Shape;597;p14"/>
          <p:cNvGraphicFramePr/>
          <p:nvPr/>
        </p:nvGraphicFramePr>
        <p:xfrm>
          <a:off x="4635360" y="1879200"/>
          <a:ext cx="3000000" cy="3000000"/>
        </p:xfrm>
        <a:graphic>
          <a:graphicData uri="http://schemas.openxmlformats.org/drawingml/2006/table">
            <a:tbl>
              <a:tblPr>
                <a:noFill/>
                <a:tableStyleId>{C322137E-0876-4976-B278-A1D32C7D842F}</a:tableStyleId>
              </a:tblPr>
              <a:tblGrid>
                <a:gridCol w="2028600"/>
                <a:gridCol w="1593000"/>
              </a:tblGrid>
              <a:tr h="214200">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Edge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de" sz="800" u="none" cap="none" strike="noStrike">
                          <a:solidFill>
                            <a:srgbClr val="000000"/>
                          </a:solidFill>
                          <a:latin typeface="Arial"/>
                          <a:ea typeface="Arial"/>
                          <a:cs typeface="Arial"/>
                          <a:sym typeface="Arial"/>
                        </a:rPr>
                        <a:t>Sources</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67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Disorder - [has] - Phenotype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Human Phenotype Ontology</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47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Drug - [has] - Side effect</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SIDER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Gene - [expressed in] - Tissue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Human Protein Atlas</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[expressed in] - Tissue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Human Protein Atlas</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GO - [is subtype of] - GO</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Gene Ontology</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Protein - [has] - GO (annotation)</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Gene Ontology</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9725">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Side effect - [matches] - Phenotype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Bioontology.org</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25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Variant - [affects] - Gene</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1" lang="de" sz="800" u="none" cap="none" strike="noStrike">
                          <a:solidFill>
                            <a:srgbClr val="000000"/>
                          </a:solidFill>
                          <a:latin typeface="Arial"/>
                          <a:ea typeface="Arial"/>
                          <a:cs typeface="Arial"/>
                          <a:sym typeface="Arial"/>
                        </a:rPr>
                        <a:t>ClinVar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4750">
                <a:tc>
                  <a:txBody>
                    <a:bodyPr/>
                    <a:lstStyle/>
                    <a:p>
                      <a:pPr indent="0" lvl="0" marL="0" marR="0" rtl="0" algn="l">
                        <a:lnSpc>
                          <a:spcPct val="100000"/>
                        </a:lnSpc>
                        <a:spcBef>
                          <a:spcPts val="0"/>
                        </a:spcBef>
                        <a:spcAft>
                          <a:spcPts val="0"/>
                        </a:spcAft>
                        <a:buClr>
                          <a:srgbClr val="000000"/>
                        </a:buClr>
                        <a:buSzPts val="800"/>
                        <a:buFont typeface="Arial"/>
                        <a:buNone/>
                      </a:pPr>
                      <a:r>
                        <a:rPr b="0" lang="de" sz="800" u="none" cap="none" strike="noStrike">
                          <a:solidFill>
                            <a:srgbClr val="000000"/>
                          </a:solidFill>
                          <a:latin typeface="Arial"/>
                          <a:ea typeface="Arial"/>
                          <a:cs typeface="Arial"/>
                          <a:sym typeface="Arial"/>
                        </a:rPr>
                        <a:t>Variant - [associated with] - Disorder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0" i="1" lang="de" sz="800" u="none" cap="none" strike="noStrike">
                          <a:solidFill>
                            <a:srgbClr val="000000"/>
                          </a:solidFill>
                          <a:latin typeface="Arial"/>
                          <a:ea typeface="Arial"/>
                          <a:cs typeface="Arial"/>
                          <a:sym typeface="Arial"/>
                        </a:rPr>
                        <a:t>ClinVar</a:t>
                      </a:r>
                      <a:endParaRPr b="0" sz="800" u="none" cap="none" strike="noStrike">
                        <a:solidFill>
                          <a:srgbClr val="000000"/>
                        </a:solidFill>
                        <a:latin typeface="Arial"/>
                        <a:ea typeface="Arial"/>
                        <a:cs typeface="Arial"/>
                        <a:sym typeface="Arial"/>
                      </a:endParaRPr>
                    </a:p>
                  </a:txBody>
                  <a:tcPr marT="45725" marB="45725" marR="28450" marL="28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98" name="Google Shape;598;p14"/>
          <p:cNvSpPr txBox="1"/>
          <p:nvPr>
            <p:ph idx="4294967295" type="subTitle"/>
          </p:nvPr>
        </p:nvSpPr>
        <p:spPr>
          <a:xfrm>
            <a:off x="2233853" y="600190"/>
            <a:ext cx="60537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de" sz="1800" u="sng" cap="none" strike="noStrike">
                <a:solidFill>
                  <a:schemeClr val="accent1"/>
                </a:solidFill>
                <a:latin typeface="Arial"/>
                <a:ea typeface="Arial"/>
                <a:cs typeface="Arial"/>
                <a:sym typeface="Arial"/>
                <a:hlinkClick r:id="rId4">
                  <a:extLst>
                    <a:ext uri="{A12FA001-AC4F-418D-AE19-62706E023703}">
                      <ahyp:hlinkClr val="tx"/>
                    </a:ext>
                  </a:extLst>
                </a:hlinkClick>
              </a:rPr>
              <a:t>https://api.nedrex.net</a:t>
            </a:r>
            <a:endParaRPr b="0" i="0" sz="1800" u="sng" cap="none" strike="noStrike">
              <a:solidFill>
                <a:srgbClr val="000000"/>
              </a:solidFill>
              <a:latin typeface="Arial"/>
              <a:ea typeface="Arial"/>
              <a:cs typeface="Arial"/>
              <a:sym typeface="Arial"/>
            </a:endParaRPr>
          </a:p>
        </p:txBody>
      </p:sp>
      <p:pic>
        <p:nvPicPr>
          <p:cNvPr descr="Internet with solid fill" id="599" name="Google Shape;599;p14"/>
          <p:cNvPicPr preferRelativeResize="0"/>
          <p:nvPr/>
        </p:nvPicPr>
        <p:blipFill rotWithShape="1">
          <a:blip r:embed="rId5">
            <a:alphaModFix/>
          </a:blip>
          <a:srcRect b="0" l="0" r="0" t="0"/>
          <a:stretch/>
        </p:blipFill>
        <p:spPr>
          <a:xfrm>
            <a:off x="1823555" y="647730"/>
            <a:ext cx="397080" cy="397080"/>
          </a:xfrm>
          <a:prstGeom prst="rect">
            <a:avLst/>
          </a:prstGeom>
          <a:noFill/>
          <a:ln>
            <a:noFill/>
          </a:ln>
        </p:spPr>
      </p:pic>
      <p:sp>
        <p:nvSpPr>
          <p:cNvPr id="600" name="Google Shape;600;p14"/>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6"/>
          <p:cNvPicPr preferRelativeResize="0"/>
          <p:nvPr/>
        </p:nvPicPr>
        <p:blipFill rotWithShape="1">
          <a:blip r:embed="rId3">
            <a:alphaModFix/>
          </a:blip>
          <a:srcRect b="0" l="0" r="0" t="0"/>
          <a:stretch/>
        </p:blipFill>
        <p:spPr>
          <a:xfrm>
            <a:off x="0" y="0"/>
            <a:ext cx="1949760" cy="904320"/>
          </a:xfrm>
          <a:prstGeom prst="rect">
            <a:avLst/>
          </a:prstGeom>
          <a:noFill/>
          <a:ln>
            <a:noFill/>
          </a:ln>
        </p:spPr>
      </p:pic>
      <p:pic>
        <p:nvPicPr>
          <p:cNvPr descr="cosy.bio (@cosybio_UHH) | Twitter" id="607" name="Google Shape;607;p16"/>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608" name="Google Shape;608;p16"/>
          <p:cNvSpPr/>
          <p:nvPr/>
        </p:nvSpPr>
        <p:spPr>
          <a:xfrm>
            <a:off x="7324920" y="488880"/>
            <a:ext cx="1654200" cy="54828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Calibri"/>
                <a:ea typeface="Calibri"/>
                <a:cs typeface="Calibri"/>
                <a:sym typeface="Calibri"/>
              </a:rPr>
              <a:t>Computational Systems Biology</a:t>
            </a:r>
            <a:endParaRPr b="0" i="0" sz="1200" u="none" cap="none" strike="noStrike">
              <a:solidFill>
                <a:srgbClr val="000000"/>
              </a:solidFill>
              <a:latin typeface="Arial"/>
              <a:ea typeface="Arial"/>
              <a:cs typeface="Arial"/>
              <a:sym typeface="Arial"/>
            </a:endParaRPr>
          </a:p>
        </p:txBody>
      </p:sp>
      <p:sp>
        <p:nvSpPr>
          <p:cNvPr id="609" name="Google Shape;609;p16"/>
          <p:cNvSpPr/>
          <p:nvPr/>
        </p:nvSpPr>
        <p:spPr>
          <a:xfrm>
            <a:off x="7457040" y="640440"/>
            <a:ext cx="1521720" cy="365400"/>
          </a:xfrm>
          <a:prstGeom prst="rect">
            <a:avLst/>
          </a:prstGeom>
          <a:noFill/>
          <a:ln>
            <a:noFill/>
          </a:ln>
        </p:spPr>
        <p:txBody>
          <a:bodyPr anchorCtr="0" anchor="t" bIns="61200" lIns="91425" spcFirstLastPara="1" rIns="91425" wrap="square" tIns="61200">
            <a:spAutoFit/>
          </a:bodyPr>
          <a:lstStyle/>
          <a:p>
            <a:pPr indent="0" lvl="0" marL="0" marR="0" rtl="0" algn="r">
              <a:lnSpc>
                <a:spcPct val="100000"/>
              </a:lnSpc>
              <a:spcBef>
                <a:spcPts val="0"/>
              </a:spcBef>
              <a:spcAft>
                <a:spcPts val="0"/>
              </a:spcAft>
              <a:buClr>
                <a:srgbClr val="000000"/>
              </a:buClr>
              <a:buSzPts val="800"/>
              <a:buFont typeface="Arial"/>
              <a:buNone/>
            </a:pPr>
            <a:r>
              <a:rPr b="0" i="0" lang="de" sz="800" u="none" cap="none" strike="noStrike">
                <a:solidFill>
                  <a:srgbClr val="000000"/>
                </a:solidFill>
                <a:latin typeface="Calibri"/>
                <a:ea typeface="Calibri"/>
                <a:cs typeface="Calibri"/>
                <a:sym typeface="Calibri"/>
              </a:rPr>
              <a:t>BY PROF. DR. JAN BAUMBACH</a:t>
            </a:r>
            <a:endParaRPr b="0" i="0" sz="800" u="none" cap="none" strike="noStrike">
              <a:solidFill>
                <a:srgbClr val="000000"/>
              </a:solidFill>
              <a:latin typeface="Arial"/>
              <a:ea typeface="Arial"/>
              <a:cs typeface="Arial"/>
              <a:sym typeface="Arial"/>
            </a:endParaRPr>
          </a:p>
        </p:txBody>
      </p:sp>
      <p:sp>
        <p:nvSpPr>
          <p:cNvPr id="610" name="Google Shape;610;p16"/>
          <p:cNvSpPr txBox="1"/>
          <p:nvPr>
            <p:ph type="title"/>
          </p:nvPr>
        </p:nvSpPr>
        <p:spPr>
          <a:xfrm>
            <a:off x="1450080" y="103320"/>
            <a:ext cx="6246360" cy="761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900"/>
              <a:buFont typeface="Arial"/>
              <a:buNone/>
            </a:pPr>
            <a:r>
              <a:rPr b="0" lang="de" sz="2900" strike="noStrike">
                <a:solidFill>
                  <a:schemeClr val="dk1"/>
                </a:solidFill>
                <a:latin typeface="Arial"/>
                <a:ea typeface="Arial"/>
                <a:cs typeface="Arial"/>
                <a:sym typeface="Arial"/>
              </a:rPr>
              <a:t>Interfaces</a:t>
            </a:r>
            <a:endParaRPr b="0" sz="2900" strike="noStrike">
              <a:solidFill>
                <a:srgbClr val="000000"/>
              </a:solidFill>
              <a:latin typeface="Arial"/>
              <a:ea typeface="Arial"/>
              <a:cs typeface="Arial"/>
              <a:sym typeface="Arial"/>
            </a:endParaRPr>
          </a:p>
        </p:txBody>
      </p:sp>
      <p:pic>
        <p:nvPicPr>
          <p:cNvPr id="611" name="Google Shape;611;p16"/>
          <p:cNvPicPr preferRelativeResize="0"/>
          <p:nvPr/>
        </p:nvPicPr>
        <p:blipFill rotWithShape="1">
          <a:blip r:embed="rId5">
            <a:alphaModFix/>
          </a:blip>
          <a:srcRect b="0" l="0" r="0" t="0"/>
          <a:stretch/>
        </p:blipFill>
        <p:spPr>
          <a:xfrm>
            <a:off x="5975280" y="4158285"/>
            <a:ext cx="299520" cy="299880"/>
          </a:xfrm>
          <a:prstGeom prst="rect">
            <a:avLst/>
          </a:prstGeom>
          <a:noFill/>
          <a:ln>
            <a:noFill/>
          </a:ln>
        </p:spPr>
      </p:pic>
      <p:sp>
        <p:nvSpPr>
          <p:cNvPr id="612" name="Google Shape;612;p16"/>
          <p:cNvSpPr/>
          <p:nvPr/>
        </p:nvSpPr>
        <p:spPr>
          <a:xfrm>
            <a:off x="5709600" y="4081365"/>
            <a:ext cx="3689100" cy="100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de" sz="2000" u="none" cap="none" strike="noStrike">
                <a:solidFill>
                  <a:srgbClr val="0025A9"/>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6"/>
              </a:rPr>
              <a:t>https://nedrex.net</a:t>
            </a:r>
            <a:endParaRPr b="0" i="0" sz="1600" u="none" cap="none" strike="noStrike">
              <a:solidFill>
                <a:srgbClr val="0025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de" sz="1600" u="none" cap="none" strike="noStrike">
                <a:solidFill>
                  <a:srgbClr val="0025A9"/>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7"/>
              </a:rPr>
              <a:t>https://web.nedrex.net</a:t>
            </a:r>
            <a:endParaRPr b="0" i="0" sz="1600" u="none" cap="none" strike="noStrike">
              <a:solidFill>
                <a:srgbClr val="0025A9"/>
              </a:solidFill>
              <a:latin typeface="Arial"/>
              <a:ea typeface="Arial"/>
              <a:cs typeface="Arial"/>
              <a:sym typeface="Arial"/>
            </a:endParaRPr>
          </a:p>
        </p:txBody>
      </p:sp>
      <p:pic>
        <p:nvPicPr>
          <p:cNvPr descr="Logo&#10;&#10;Description automatically generated" id="613" name="Google Shape;613;p16"/>
          <p:cNvPicPr preferRelativeResize="0"/>
          <p:nvPr/>
        </p:nvPicPr>
        <p:blipFill rotWithShape="1">
          <a:blip r:embed="rId8">
            <a:alphaModFix/>
          </a:blip>
          <a:srcRect b="0" l="0" r="0" t="0"/>
          <a:stretch/>
        </p:blipFill>
        <p:spPr>
          <a:xfrm>
            <a:off x="7125840" y="1916760"/>
            <a:ext cx="872280" cy="274320"/>
          </a:xfrm>
          <a:prstGeom prst="rect">
            <a:avLst/>
          </a:prstGeom>
          <a:noFill/>
          <a:ln>
            <a:noFill/>
          </a:ln>
        </p:spPr>
      </p:pic>
      <p:pic>
        <p:nvPicPr>
          <p:cNvPr descr="Logo&#10;&#10;Description automatically generated" id="614" name="Google Shape;614;p16"/>
          <p:cNvPicPr preferRelativeResize="0"/>
          <p:nvPr/>
        </p:nvPicPr>
        <p:blipFill rotWithShape="1">
          <a:blip r:embed="rId9">
            <a:alphaModFix/>
          </a:blip>
          <a:srcRect b="0" l="0" r="0" t="0"/>
          <a:stretch/>
        </p:blipFill>
        <p:spPr>
          <a:xfrm>
            <a:off x="6156000" y="2020440"/>
            <a:ext cx="883442" cy="168840"/>
          </a:xfrm>
          <a:prstGeom prst="rect">
            <a:avLst/>
          </a:prstGeom>
          <a:noFill/>
          <a:ln>
            <a:noFill/>
          </a:ln>
        </p:spPr>
      </p:pic>
      <p:pic>
        <p:nvPicPr>
          <p:cNvPr descr="Ein Bild, das Flagge, Stern, Blau enthält.&#10;&#10;Beschreibung automatisch generiert." id="615" name="Google Shape;615;p16"/>
          <p:cNvPicPr preferRelativeResize="0"/>
          <p:nvPr/>
        </p:nvPicPr>
        <p:blipFill rotWithShape="1">
          <a:blip r:embed="rId10">
            <a:alphaModFix/>
          </a:blip>
          <a:srcRect b="0" l="0" r="0" t="0"/>
          <a:stretch/>
        </p:blipFill>
        <p:spPr>
          <a:xfrm>
            <a:off x="8078040" y="1915680"/>
            <a:ext cx="431283" cy="273958"/>
          </a:xfrm>
          <a:prstGeom prst="rect">
            <a:avLst/>
          </a:prstGeom>
          <a:noFill/>
          <a:ln>
            <a:noFill/>
          </a:ln>
        </p:spPr>
      </p:pic>
      <p:pic>
        <p:nvPicPr>
          <p:cNvPr descr="Ein Bild, das Text, Screenshot, Schrift, Zahl enthält.&#10;&#10;Beschreibung automatisch generiert." id="616" name="Google Shape;616;p16"/>
          <p:cNvPicPr preferRelativeResize="0"/>
          <p:nvPr/>
        </p:nvPicPr>
        <p:blipFill rotWithShape="1">
          <a:blip r:embed="rId11">
            <a:alphaModFix/>
          </a:blip>
          <a:srcRect b="0" l="0" r="0" t="0"/>
          <a:stretch/>
        </p:blipFill>
        <p:spPr>
          <a:xfrm>
            <a:off x="767160" y="761400"/>
            <a:ext cx="4599360" cy="3953880"/>
          </a:xfrm>
          <a:prstGeom prst="rect">
            <a:avLst/>
          </a:prstGeom>
          <a:noFill/>
          <a:ln>
            <a:noFill/>
          </a:ln>
        </p:spPr>
      </p:pic>
      <p:sp>
        <p:nvSpPr>
          <p:cNvPr id="617" name="Google Shape;617;p16"/>
          <p:cNvSpPr/>
          <p:nvPr/>
        </p:nvSpPr>
        <p:spPr>
          <a:xfrm>
            <a:off x="81550" y="4734275"/>
            <a:ext cx="7971600" cy="41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50"/>
              <a:buFont typeface="Arial"/>
              <a:buNone/>
            </a:pPr>
            <a:r>
              <a:rPr b="0" i="0" lang="de" sz="750" u="none" cap="none" strike="noStrike">
                <a:solidFill>
                  <a:srgbClr val="000000"/>
                </a:solidFill>
                <a:latin typeface="Arial"/>
                <a:ea typeface="Arial"/>
                <a:cs typeface="Arial"/>
                <a:sym typeface="Arial"/>
              </a:rPr>
              <a:t>Sadegh, et al., 2021, Network medicine for disease module identification and drug repurposing with the NeDRex platform, Nat. Commun.</a:t>
            </a:r>
            <a:endParaRPr b="0" i="0" sz="7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50"/>
              <a:buFont typeface="Arial"/>
              <a:buNone/>
            </a:pPr>
            <a:r>
              <a:rPr b="0" i="0" lang="de" sz="750" u="none" cap="none" strike="noStrike">
                <a:solidFill>
                  <a:srgbClr val="000000"/>
                </a:solidFill>
                <a:latin typeface="Arial"/>
                <a:ea typeface="Arial"/>
                <a:cs typeface="Arial"/>
                <a:sym typeface="Arial"/>
              </a:rPr>
              <a:t>A. Maier et al., NeDRex-Web: An Interactive Web Tool for Drug Repurposing by Exploring Heterogeneous Molecular Networks, 2024 IEEE International Conference on Bioinformatics and Biomedicine (BIBM), Lisbon, Portugal, 2024, pp. 429-434, doi: 10.1109/BIBM62325.2024.10822390.</a:t>
            </a:r>
            <a:endParaRPr b="0" i="0" sz="750" u="none" cap="none" strike="noStrike">
              <a:solidFill>
                <a:srgbClr val="000000"/>
              </a:solidFill>
              <a:latin typeface="Arial"/>
              <a:ea typeface="Arial"/>
              <a:cs typeface="Arial"/>
              <a:sym typeface="Arial"/>
            </a:endParaRPr>
          </a:p>
        </p:txBody>
      </p:sp>
      <p:sp>
        <p:nvSpPr>
          <p:cNvPr id="618" name="Google Shape;618;p16"/>
          <p:cNvSpPr txBox="1"/>
          <p:nvPr>
            <p:ph idx="1" type="body"/>
          </p:nvPr>
        </p:nvSpPr>
        <p:spPr>
          <a:xfrm>
            <a:off x="5593325" y="1009075"/>
            <a:ext cx="3385800" cy="1921200"/>
          </a:xfrm>
          <a:prstGeom prst="rect">
            <a:avLst/>
          </a:prstGeom>
          <a:noFill/>
          <a:ln>
            <a:noFill/>
          </a:ln>
        </p:spPr>
        <p:txBody>
          <a:bodyPr anchorCtr="0" anchor="t" bIns="45700" lIns="91425" spcFirstLastPara="1" rIns="91425" wrap="square" tIns="45700">
            <a:noAutofit/>
          </a:bodyPr>
          <a:lstStyle/>
          <a:p>
            <a:pPr indent="-317680" lvl="0" marL="457200" marR="0" rtl="0" algn="l">
              <a:lnSpc>
                <a:spcPct val="90000"/>
              </a:lnSpc>
              <a:spcBef>
                <a:spcPts val="0"/>
              </a:spcBef>
              <a:spcAft>
                <a:spcPts val="0"/>
              </a:spcAft>
              <a:buClr>
                <a:srgbClr val="000000"/>
              </a:buClr>
              <a:buSzPts val="1200"/>
              <a:buChar char="•"/>
            </a:pPr>
            <a:r>
              <a:rPr b="1" i="0" lang="de" sz="1200" u="none" cap="none" strike="noStrike">
                <a:solidFill>
                  <a:schemeClr val="dk1"/>
                </a:solidFill>
              </a:rPr>
              <a:t>NeDRex history:</a:t>
            </a:r>
            <a:endParaRPr b="1" i="0" sz="1200" u="none" cap="none" strike="noStrike">
              <a:solidFill>
                <a:srgbClr val="000000"/>
              </a:solidFill>
            </a:endParaRPr>
          </a:p>
          <a:p>
            <a:pPr indent="-317679" lvl="1" marL="914400" marR="0" rtl="0" algn="l">
              <a:lnSpc>
                <a:spcPct val="90000"/>
              </a:lnSpc>
              <a:spcBef>
                <a:spcPts val="499"/>
              </a:spcBef>
              <a:spcAft>
                <a:spcPts val="0"/>
              </a:spcAft>
              <a:buClr>
                <a:srgbClr val="000000"/>
              </a:buClr>
              <a:buSzPts val="1200"/>
              <a:buFont typeface="Arial"/>
              <a:buChar char="•"/>
            </a:pPr>
            <a:r>
              <a:rPr b="0" i="0" lang="de" sz="1200" u="none" cap="none" strike="noStrike">
                <a:solidFill>
                  <a:schemeClr val="dk1"/>
                </a:solidFill>
                <a:latin typeface="Arial"/>
                <a:ea typeface="Arial"/>
                <a:cs typeface="Arial"/>
                <a:sym typeface="Arial"/>
              </a:rPr>
              <a:t>Developed as part of REPO-TRIAL</a:t>
            </a:r>
            <a:endParaRPr b="0" i="0" sz="1200" u="none" cap="none" strike="noStrike">
              <a:solidFill>
                <a:srgbClr val="000000"/>
              </a:solidFill>
              <a:latin typeface="Arial"/>
              <a:ea typeface="Arial"/>
              <a:cs typeface="Arial"/>
              <a:sym typeface="Arial"/>
            </a:endParaRPr>
          </a:p>
          <a:p>
            <a:pPr indent="-317679" lvl="1" marL="914400" marR="0" rtl="0" algn="l">
              <a:lnSpc>
                <a:spcPct val="90000"/>
              </a:lnSpc>
              <a:spcBef>
                <a:spcPts val="499"/>
              </a:spcBef>
              <a:spcAft>
                <a:spcPts val="0"/>
              </a:spcAft>
              <a:buClr>
                <a:srgbClr val="000000"/>
              </a:buClr>
              <a:buSzPts val="1200"/>
              <a:buFont typeface="Arial"/>
              <a:buChar char="•"/>
            </a:pPr>
            <a:r>
              <a:rPr b="0" i="0" lang="de" sz="1200" u="none" cap="none" strike="noStrike">
                <a:solidFill>
                  <a:schemeClr val="dk1"/>
                </a:solidFill>
                <a:latin typeface="Arial"/>
                <a:ea typeface="Arial"/>
                <a:cs typeface="Arial"/>
                <a:sym typeface="Arial"/>
              </a:rPr>
              <a:t>Continued as part of REPO4EU</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499"/>
              </a:spcBef>
              <a:spcAft>
                <a:spcPts val="0"/>
              </a:spcAft>
              <a:buSzPts val="16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SzPts val="1400"/>
              <a:buNone/>
            </a:pPr>
            <a:r>
              <a:t/>
            </a:r>
            <a:endParaRPr sz="1200">
              <a:solidFill>
                <a:schemeClr val="dk1"/>
              </a:solidFill>
            </a:endParaRPr>
          </a:p>
          <a:p>
            <a:pPr indent="-317680" lvl="0" marL="457200" marR="0" rtl="0" algn="l">
              <a:lnSpc>
                <a:spcPct val="90000"/>
              </a:lnSpc>
              <a:spcBef>
                <a:spcPts val="1001"/>
              </a:spcBef>
              <a:spcAft>
                <a:spcPts val="0"/>
              </a:spcAft>
              <a:buClr>
                <a:srgbClr val="000000"/>
              </a:buClr>
              <a:buSzPts val="1200"/>
              <a:buChar char="•"/>
            </a:pPr>
            <a:r>
              <a:rPr b="1" i="0" lang="de" sz="1200" u="none" cap="none" strike="noStrike">
                <a:solidFill>
                  <a:schemeClr val="dk1"/>
                </a:solidFill>
              </a:rPr>
              <a:t>Available interfaces:</a:t>
            </a:r>
            <a:endParaRPr b="1" i="0" sz="1200" u="none" cap="none" strike="noStrike">
              <a:solidFill>
                <a:srgbClr val="000000"/>
              </a:solidFill>
            </a:endParaRPr>
          </a:p>
          <a:p>
            <a:pPr indent="-317679" lvl="1" marL="914400" marR="0" rtl="0" algn="l">
              <a:lnSpc>
                <a:spcPct val="90000"/>
              </a:lnSpc>
              <a:spcBef>
                <a:spcPts val="499"/>
              </a:spcBef>
              <a:spcAft>
                <a:spcPts val="0"/>
              </a:spcAft>
              <a:buClr>
                <a:srgbClr val="000000"/>
              </a:buClr>
              <a:buSzPts val="1200"/>
              <a:buFont typeface="Arial"/>
              <a:buChar char="•"/>
            </a:pPr>
            <a:r>
              <a:rPr b="0" i="0" lang="de" sz="1200" u="none" cap="none" strike="noStrike">
                <a:solidFill>
                  <a:schemeClr val="dk1"/>
                </a:solidFill>
                <a:latin typeface="Arial"/>
                <a:ea typeface="Arial"/>
                <a:cs typeface="Arial"/>
                <a:sym typeface="Arial"/>
              </a:rPr>
              <a:t>NeDRex-Python for programmers and data scientists</a:t>
            </a:r>
            <a:endParaRPr b="0" i="0" sz="1200" u="none" cap="none" strike="noStrike">
              <a:solidFill>
                <a:srgbClr val="000000"/>
              </a:solidFill>
              <a:latin typeface="Arial"/>
              <a:ea typeface="Arial"/>
              <a:cs typeface="Arial"/>
              <a:sym typeface="Arial"/>
            </a:endParaRPr>
          </a:p>
          <a:p>
            <a:pPr indent="-317679" lvl="1" marL="914400" marR="0" rtl="0" algn="l">
              <a:lnSpc>
                <a:spcPct val="90000"/>
              </a:lnSpc>
              <a:spcBef>
                <a:spcPts val="499"/>
              </a:spcBef>
              <a:spcAft>
                <a:spcPts val="0"/>
              </a:spcAft>
              <a:buClr>
                <a:srgbClr val="000000"/>
              </a:buClr>
              <a:buSzPts val="1200"/>
              <a:buFont typeface="Arial"/>
              <a:buChar char="•"/>
            </a:pPr>
            <a:r>
              <a:rPr b="0" i="0" lang="de" sz="1200" u="none" cap="none" strike="noStrike">
                <a:solidFill>
                  <a:schemeClr val="dk1"/>
                </a:solidFill>
                <a:latin typeface="Arial"/>
                <a:ea typeface="Arial"/>
                <a:cs typeface="Arial"/>
                <a:sym typeface="Arial"/>
              </a:rPr>
              <a:t>NeDRex-App for network medicine experts and frequent use</a:t>
            </a:r>
            <a:endParaRPr b="0" i="0" sz="1200" u="none" cap="none" strike="noStrike">
              <a:solidFill>
                <a:schemeClr val="dk1"/>
              </a:solidFill>
              <a:latin typeface="Arial"/>
              <a:ea typeface="Arial"/>
              <a:cs typeface="Arial"/>
              <a:sym typeface="Arial"/>
            </a:endParaRPr>
          </a:p>
          <a:p>
            <a:pPr indent="-317679" lvl="1" marL="914400" marR="0" rtl="0" algn="l">
              <a:lnSpc>
                <a:spcPct val="90000"/>
              </a:lnSpc>
              <a:spcBef>
                <a:spcPts val="499"/>
              </a:spcBef>
              <a:spcAft>
                <a:spcPts val="0"/>
              </a:spcAft>
              <a:buClr>
                <a:schemeClr val="dk1"/>
              </a:buClr>
              <a:buSzPts val="1200"/>
              <a:buChar char="•"/>
            </a:pPr>
            <a:r>
              <a:rPr lang="de" sz="1200">
                <a:solidFill>
                  <a:schemeClr val="dk1"/>
                </a:solidFill>
              </a:rPr>
              <a:t>NeDRex-Web for easy but extensive online exploration options</a:t>
            </a:r>
            <a:endParaRPr b="0" i="0" sz="1200" u="none" cap="none" strike="noStrike">
              <a:solidFill>
                <a:srgbClr val="000000"/>
              </a:solidFill>
              <a:latin typeface="Arial"/>
              <a:ea typeface="Arial"/>
              <a:cs typeface="Arial"/>
              <a:sym typeface="Arial"/>
            </a:endParaRPr>
          </a:p>
        </p:txBody>
      </p:sp>
      <p:sp>
        <p:nvSpPr>
          <p:cNvPr id="619" name="Google Shape;619;p16"/>
          <p:cNvSpPr txBox="1"/>
          <p:nvPr>
            <p:ph idx="12" type="sldNum"/>
          </p:nvPr>
        </p:nvSpPr>
        <p:spPr>
          <a:xfrm>
            <a:off x="6457680" y="4767480"/>
            <a:ext cx="2057040" cy="27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b="0" lang="de" sz="1200" strike="noStrike">
                <a:solidFill>
                  <a:srgbClr val="888888"/>
                </a:solidFill>
                <a:latin typeface="Calibri"/>
                <a:ea typeface="Calibri"/>
                <a:cs typeface="Calibri"/>
                <a:sym typeface="Calibri"/>
              </a:rPr>
              <a:t>‹#›</a:t>
            </a:fld>
            <a:endParaRPr/>
          </a:p>
        </p:txBody>
      </p:sp>
      <p:pic>
        <p:nvPicPr>
          <p:cNvPr id="620" name="Google Shape;620;p16"/>
          <p:cNvPicPr preferRelativeResize="0"/>
          <p:nvPr/>
        </p:nvPicPr>
        <p:blipFill rotWithShape="1">
          <a:blip r:embed="rId5">
            <a:alphaModFix/>
          </a:blip>
          <a:srcRect b="0" l="0" r="0" t="0"/>
          <a:stretch/>
        </p:blipFill>
        <p:spPr>
          <a:xfrm>
            <a:off x="5975280" y="4434385"/>
            <a:ext cx="299520" cy="2998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7"/>
          <p:cNvSpPr txBox="1"/>
          <p:nvPr>
            <p:ph idx="4294967295" type="title"/>
          </p:nvPr>
        </p:nvSpPr>
        <p:spPr>
          <a:xfrm>
            <a:off x="1771348" y="305650"/>
            <a:ext cx="6567600" cy="43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200"/>
              <a:buFont typeface="Arial"/>
              <a:buNone/>
            </a:pPr>
            <a:r>
              <a:rPr b="0" i="0" lang="de" sz="2200" u="none" cap="none" strike="noStrike">
                <a:solidFill>
                  <a:schemeClr val="accent2"/>
                </a:solidFill>
                <a:latin typeface="Arial"/>
                <a:ea typeface="Arial"/>
                <a:cs typeface="Arial"/>
                <a:sym typeface="Arial"/>
              </a:rPr>
              <a:t>NeDRexApp (Cytoscape)</a:t>
            </a:r>
            <a:endParaRPr b="0" i="0" sz="2200" u="none" cap="none" strike="noStrike">
              <a:solidFill>
                <a:srgbClr val="000000"/>
              </a:solidFill>
              <a:latin typeface="Arial"/>
              <a:ea typeface="Arial"/>
              <a:cs typeface="Arial"/>
              <a:sym typeface="Arial"/>
            </a:endParaRPr>
          </a:p>
        </p:txBody>
      </p:sp>
      <p:pic>
        <p:nvPicPr>
          <p:cNvPr id="626" name="Google Shape;626;p17"/>
          <p:cNvPicPr preferRelativeResize="0"/>
          <p:nvPr/>
        </p:nvPicPr>
        <p:blipFill rotWithShape="1">
          <a:blip r:embed="rId3">
            <a:alphaModFix/>
          </a:blip>
          <a:srcRect b="0" l="0" r="0" t="0"/>
          <a:stretch/>
        </p:blipFill>
        <p:spPr>
          <a:xfrm>
            <a:off x="636120" y="812880"/>
            <a:ext cx="7871760" cy="4046400"/>
          </a:xfrm>
          <a:prstGeom prst="rect">
            <a:avLst/>
          </a:prstGeom>
          <a:noFill/>
          <a:ln>
            <a:noFill/>
          </a:ln>
        </p:spPr>
      </p:pic>
      <p:sp>
        <p:nvSpPr>
          <p:cNvPr id="627" name="Google Shape;627;p17"/>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77d395fa0e_0_192"/>
          <p:cNvSpPr txBox="1"/>
          <p:nvPr>
            <p:ph idx="4294967295" type="title"/>
          </p:nvPr>
        </p:nvSpPr>
        <p:spPr>
          <a:xfrm>
            <a:off x="1824026" y="305650"/>
            <a:ext cx="6515100" cy="43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200"/>
              <a:buFont typeface="Arial"/>
              <a:buNone/>
            </a:pPr>
            <a:r>
              <a:rPr b="0" i="0" lang="de" sz="2200" u="none" cap="none" strike="noStrike">
                <a:solidFill>
                  <a:schemeClr val="accent2"/>
                </a:solidFill>
                <a:latin typeface="Arial"/>
                <a:ea typeface="Arial"/>
                <a:cs typeface="Arial"/>
                <a:sym typeface="Arial"/>
              </a:rPr>
              <a:t>NeDRexAPI </a:t>
            </a:r>
            <a:endParaRPr b="0" i="0" sz="2200" u="none" cap="none" strike="noStrike">
              <a:solidFill>
                <a:srgbClr val="000000"/>
              </a:solidFill>
              <a:latin typeface="Arial"/>
              <a:ea typeface="Arial"/>
              <a:cs typeface="Arial"/>
              <a:sym typeface="Arial"/>
            </a:endParaRPr>
          </a:p>
        </p:txBody>
      </p:sp>
      <p:sp>
        <p:nvSpPr>
          <p:cNvPr id="633" name="Google Shape;633;g377d395fa0e_0_192"/>
          <p:cNvSpPr txBox="1"/>
          <p:nvPr>
            <p:ph idx="4294967295" type="subTitle"/>
          </p:nvPr>
        </p:nvSpPr>
        <p:spPr>
          <a:xfrm>
            <a:off x="467280" y="576720"/>
            <a:ext cx="78717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634" name="Google Shape;634;g377d395fa0e_0_192"/>
          <p:cNvSpPr txBox="1"/>
          <p:nvPr>
            <p:ph idx="4294967295" type="body"/>
          </p:nvPr>
        </p:nvSpPr>
        <p:spPr>
          <a:xfrm>
            <a:off x="467650" y="1131125"/>
            <a:ext cx="2146200" cy="37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rPr lang="de" sz="1400">
                <a:solidFill>
                  <a:schemeClr val="dk2"/>
                </a:solidFill>
              </a:rPr>
              <a:t>Available:</a:t>
            </a:r>
            <a:endParaRPr sz="1400">
              <a:solidFill>
                <a:schemeClr val="dk2"/>
              </a:solidFill>
            </a:endParaRPr>
          </a:p>
          <a:p>
            <a:pPr indent="-317500" lvl="0" marL="457200" marR="0" rtl="0" algn="l">
              <a:lnSpc>
                <a:spcPct val="100000"/>
              </a:lnSpc>
              <a:spcBef>
                <a:spcPts val="0"/>
              </a:spcBef>
              <a:spcAft>
                <a:spcPts val="0"/>
              </a:spcAft>
              <a:buClr>
                <a:schemeClr val="dk2"/>
              </a:buClr>
              <a:buSzPts val="1400"/>
              <a:buChar char="-"/>
            </a:pPr>
            <a:r>
              <a:rPr lang="de" sz="1400" u="sng">
                <a:solidFill>
                  <a:schemeClr val="hlink"/>
                </a:solidFill>
                <a:hlinkClick r:id="rId3"/>
              </a:rPr>
              <a:t>api.nedrex.net</a:t>
            </a:r>
            <a:endParaRPr sz="1400">
              <a:solidFill>
                <a:schemeClr val="dk2"/>
              </a:solidFill>
            </a:endParaRPr>
          </a:p>
          <a:p>
            <a:pPr indent="-317500" lvl="0" marL="457200" marR="0" rtl="0" algn="l">
              <a:lnSpc>
                <a:spcPct val="100000"/>
              </a:lnSpc>
              <a:spcBef>
                <a:spcPts val="0"/>
              </a:spcBef>
              <a:spcAft>
                <a:spcPts val="0"/>
              </a:spcAft>
              <a:buClr>
                <a:schemeClr val="dk2"/>
              </a:buClr>
              <a:buSzPts val="1400"/>
              <a:buChar char="-"/>
            </a:pPr>
            <a:r>
              <a:rPr lang="de" sz="1400" u="sng">
                <a:solidFill>
                  <a:schemeClr val="hlink"/>
                </a:solidFill>
                <a:hlinkClick r:id="rId4"/>
              </a:rPr>
              <a:t>dev.api.nedrex.net</a:t>
            </a:r>
            <a:endParaRPr sz="1400">
              <a:solidFill>
                <a:schemeClr val="dk2"/>
              </a:solidFill>
            </a:endParaRPr>
          </a:p>
        </p:txBody>
      </p:sp>
      <p:sp>
        <p:nvSpPr>
          <p:cNvPr id="635" name="Google Shape;635;g377d395fa0e_0_192"/>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pic>
        <p:nvPicPr>
          <p:cNvPr id="636" name="Google Shape;636;g377d395fa0e_0_192"/>
          <p:cNvPicPr preferRelativeResize="0"/>
          <p:nvPr/>
        </p:nvPicPr>
        <p:blipFill rotWithShape="1">
          <a:blip r:embed="rId5">
            <a:alphaModFix/>
          </a:blip>
          <a:srcRect b="0" l="0" r="0" t="0"/>
          <a:stretch/>
        </p:blipFill>
        <p:spPr>
          <a:xfrm>
            <a:off x="2782900" y="1164650"/>
            <a:ext cx="6322350" cy="3383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8"/>
          <p:cNvSpPr txBox="1"/>
          <p:nvPr>
            <p:ph idx="4294967295" type="title"/>
          </p:nvPr>
        </p:nvSpPr>
        <p:spPr>
          <a:xfrm>
            <a:off x="1752198" y="305650"/>
            <a:ext cx="6586800" cy="43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200"/>
              <a:buFont typeface="Arial"/>
              <a:buNone/>
            </a:pPr>
            <a:r>
              <a:rPr b="0" i="0" lang="de" sz="2200" u="none" cap="none" strike="noStrike">
                <a:solidFill>
                  <a:schemeClr val="accent2"/>
                </a:solidFill>
                <a:latin typeface="Arial"/>
                <a:ea typeface="Arial"/>
                <a:cs typeface="Arial"/>
                <a:sym typeface="Arial"/>
              </a:rPr>
              <a:t>NeDRex Python package</a:t>
            </a:r>
            <a:endParaRPr b="0" i="0" sz="2200" u="none" cap="none" strike="noStrike">
              <a:solidFill>
                <a:srgbClr val="000000"/>
              </a:solidFill>
              <a:latin typeface="Arial"/>
              <a:ea typeface="Arial"/>
              <a:cs typeface="Arial"/>
              <a:sym typeface="Arial"/>
            </a:endParaRPr>
          </a:p>
        </p:txBody>
      </p:sp>
      <p:sp>
        <p:nvSpPr>
          <p:cNvPr id="642" name="Google Shape;642;p18"/>
          <p:cNvSpPr txBox="1"/>
          <p:nvPr>
            <p:ph idx="4294967295" type="subTitle"/>
          </p:nvPr>
        </p:nvSpPr>
        <p:spPr>
          <a:xfrm>
            <a:off x="467280" y="576720"/>
            <a:ext cx="7871760" cy="436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643" name="Google Shape;643;p18"/>
          <p:cNvSpPr txBox="1"/>
          <p:nvPr>
            <p:ph idx="4294967295" type="body"/>
          </p:nvPr>
        </p:nvSpPr>
        <p:spPr>
          <a:xfrm>
            <a:off x="467640" y="1131120"/>
            <a:ext cx="7871760" cy="37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Font typeface="Arial"/>
              <a:buNone/>
            </a:pPr>
            <a:r>
              <a:t/>
            </a:r>
            <a:endParaRPr b="0" i="0" sz="1400" u="none" cap="none" strike="noStrike">
              <a:solidFill>
                <a:schemeClr val="dk2"/>
              </a:solidFill>
              <a:latin typeface="Arial"/>
              <a:ea typeface="Arial"/>
              <a:cs typeface="Arial"/>
              <a:sym typeface="Arial"/>
            </a:endParaRPr>
          </a:p>
        </p:txBody>
      </p:sp>
      <p:pic>
        <p:nvPicPr>
          <p:cNvPr id="644" name="Google Shape;644;p18"/>
          <p:cNvPicPr preferRelativeResize="0"/>
          <p:nvPr/>
        </p:nvPicPr>
        <p:blipFill rotWithShape="1">
          <a:blip r:embed="rId3">
            <a:alphaModFix/>
          </a:blip>
          <a:srcRect b="0" l="0" r="0" t="0"/>
          <a:stretch/>
        </p:blipFill>
        <p:spPr>
          <a:xfrm>
            <a:off x="467640" y="1226880"/>
            <a:ext cx="5924160" cy="3180960"/>
          </a:xfrm>
          <a:prstGeom prst="rect">
            <a:avLst/>
          </a:prstGeom>
          <a:noFill/>
          <a:ln>
            <a:noFill/>
          </a:ln>
        </p:spPr>
      </p:pic>
      <p:sp>
        <p:nvSpPr>
          <p:cNvPr id="645" name="Google Shape;645;p18"/>
          <p:cNvSpPr txBox="1"/>
          <p:nvPr>
            <p:ph idx="12" type="sldNum"/>
          </p:nvPr>
        </p:nvSpPr>
        <p:spPr>
          <a:xfrm>
            <a:off x="8556840" y="4749840"/>
            <a:ext cx="548280" cy="39312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37a5de2a1e9_0_7"/>
          <p:cNvSpPr txBox="1"/>
          <p:nvPr>
            <p:ph idx="4294967295" type="title"/>
          </p:nvPr>
        </p:nvSpPr>
        <p:spPr>
          <a:xfrm>
            <a:off x="1713923" y="305650"/>
            <a:ext cx="5687400" cy="43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2200"/>
              <a:buFont typeface="Arial"/>
              <a:buNone/>
            </a:pPr>
            <a:r>
              <a:rPr lang="de" sz="2200">
                <a:solidFill>
                  <a:schemeClr val="accent2"/>
                </a:solidFill>
              </a:rPr>
              <a:t>Acknowledgments</a:t>
            </a:r>
            <a:endParaRPr sz="2200">
              <a:solidFill>
                <a:schemeClr val="accent2"/>
              </a:solidFill>
            </a:endParaRPr>
          </a:p>
        </p:txBody>
      </p:sp>
      <p:sp>
        <p:nvSpPr>
          <p:cNvPr id="651" name="Google Shape;651;g37a5de2a1e9_0_7"/>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300"/>
              <a:buFont typeface="Arial"/>
              <a:buNone/>
            </a:pPr>
            <a:fld id="{00000000-1234-1234-1234-123412341234}" type="slidenum">
              <a:rPr b="0" i="0" lang="de" sz="1300" u="none" cap="none" strike="noStrike">
                <a:solidFill>
                  <a:schemeClr val="dk2"/>
                </a:solidFill>
                <a:latin typeface="Arial"/>
                <a:ea typeface="Arial"/>
                <a:cs typeface="Arial"/>
                <a:sym typeface="Arial"/>
              </a:rPr>
              <a:t>‹#›</a:t>
            </a:fld>
            <a:endParaRPr b="0" i="0" sz="1300" u="none" cap="none" strike="noStrike">
              <a:solidFill>
                <a:srgbClr val="000000"/>
              </a:solidFill>
              <a:latin typeface="Times New Roman"/>
              <a:ea typeface="Times New Roman"/>
              <a:cs typeface="Times New Roman"/>
              <a:sym typeface="Times New Roman"/>
            </a:endParaRPr>
          </a:p>
        </p:txBody>
      </p:sp>
      <p:sp>
        <p:nvSpPr>
          <p:cNvPr id="652" name="Google Shape;652;g37a5de2a1e9_0_7"/>
          <p:cNvSpPr/>
          <p:nvPr/>
        </p:nvSpPr>
        <p:spPr>
          <a:xfrm>
            <a:off x="6393852" y="906337"/>
            <a:ext cx="16788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Funding</a:t>
            </a:r>
            <a:endParaRPr b="0" i="0" sz="1600" u="none" cap="none" strike="noStrike">
              <a:solidFill>
                <a:srgbClr val="000000"/>
              </a:solidFill>
              <a:latin typeface="Arial"/>
              <a:ea typeface="Arial"/>
              <a:cs typeface="Arial"/>
              <a:sym typeface="Arial"/>
            </a:endParaRPr>
          </a:p>
        </p:txBody>
      </p:sp>
      <p:pic>
        <p:nvPicPr>
          <p:cNvPr id="653" name="Google Shape;653;g37a5de2a1e9_0_7"/>
          <p:cNvPicPr preferRelativeResize="0"/>
          <p:nvPr/>
        </p:nvPicPr>
        <p:blipFill rotWithShape="1">
          <a:blip r:embed="rId3">
            <a:alphaModFix/>
          </a:blip>
          <a:srcRect b="0" l="0" r="0" t="0"/>
          <a:stretch/>
        </p:blipFill>
        <p:spPr>
          <a:xfrm>
            <a:off x="7479526" y="1306723"/>
            <a:ext cx="902160" cy="270360"/>
          </a:xfrm>
          <a:prstGeom prst="rect">
            <a:avLst/>
          </a:prstGeom>
          <a:noFill/>
          <a:ln>
            <a:noFill/>
          </a:ln>
        </p:spPr>
      </p:pic>
      <p:pic>
        <p:nvPicPr>
          <p:cNvPr id="654" name="Google Shape;654;g37a5de2a1e9_0_7"/>
          <p:cNvPicPr preferRelativeResize="0"/>
          <p:nvPr/>
        </p:nvPicPr>
        <p:blipFill rotWithShape="1">
          <a:blip r:embed="rId4">
            <a:alphaModFix/>
          </a:blip>
          <a:srcRect b="0" l="0" r="0" t="0"/>
          <a:stretch/>
        </p:blipFill>
        <p:spPr>
          <a:xfrm>
            <a:off x="7479526" y="1641163"/>
            <a:ext cx="1144079" cy="196200"/>
          </a:xfrm>
          <a:prstGeom prst="rect">
            <a:avLst/>
          </a:prstGeom>
          <a:noFill/>
          <a:ln>
            <a:noFill/>
          </a:ln>
        </p:spPr>
      </p:pic>
      <p:sp>
        <p:nvSpPr>
          <p:cNvPr id="655" name="Google Shape;655;g37a5de2a1e9_0_7"/>
          <p:cNvSpPr/>
          <p:nvPr/>
        </p:nvSpPr>
        <p:spPr>
          <a:xfrm>
            <a:off x="6405039" y="1840963"/>
            <a:ext cx="2429400" cy="27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de" sz="700" u="none" cap="none" strike="noStrike">
                <a:solidFill>
                  <a:srgbClr val="000000"/>
                </a:solidFill>
                <a:latin typeface="Rubik"/>
                <a:ea typeface="Rubik"/>
                <a:cs typeface="Rubik"/>
                <a:sym typeface="Rubik"/>
              </a:rPr>
              <a:t>REPO-TRIAL: This project has received funding from the European Union’s Horizon 2020 research and innovation programme under grant agreement No 777111. This publication reflects only the authors' view and the European Commission is not responsible for any use that may be made of the information it contains.​</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de" sz="700" u="none" cap="none" strike="noStrike">
                <a:solidFill>
                  <a:srgbClr val="000000"/>
                </a:solidFill>
                <a:latin typeface="Rubik"/>
                <a:ea typeface="Rubik"/>
                <a:cs typeface="Rubik"/>
                <a:sym typeface="Rubik"/>
              </a:rPr>
              <a:t>RePo4EU: This project is funded by the European Union under grant agreement No. 101057619. Views and opinions expressed are however those of the author(s) only and do not necessarily reflect those of the European Union or European Health and Digital Executive Agency (HADEA). Neither the European Union nor the granting authority can be held​</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de" sz="700" u="none" cap="none" strike="noStrike">
                <a:solidFill>
                  <a:srgbClr val="000000"/>
                </a:solidFill>
                <a:latin typeface="Rubik"/>
                <a:ea typeface="Rubik"/>
                <a:cs typeface="Rubik"/>
                <a:sym typeface="Rubik"/>
              </a:rPr>
              <a:t>This work was supported by the German Federal Ministry of Education and Research (BMBF) within the framework of the e:Med research and funding concept (grant 01ZX1908A and grant 01ZX1910D) (J.B.). J.B. was partially funded by his VILLUM Young Investigator Grant No. 13154.</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656" name="Google Shape;656;g37a5de2a1e9_0_7"/>
          <p:cNvPicPr preferRelativeResize="0"/>
          <p:nvPr/>
        </p:nvPicPr>
        <p:blipFill rotWithShape="1">
          <a:blip r:embed="rId5">
            <a:alphaModFix/>
          </a:blip>
          <a:srcRect b="0" l="0" r="0" t="0"/>
          <a:stretch/>
        </p:blipFill>
        <p:spPr>
          <a:xfrm>
            <a:off x="6475239" y="1306723"/>
            <a:ext cx="769681" cy="497879"/>
          </a:xfrm>
          <a:prstGeom prst="rect">
            <a:avLst/>
          </a:prstGeom>
          <a:noFill/>
          <a:ln>
            <a:noFill/>
          </a:ln>
        </p:spPr>
      </p:pic>
      <p:sp>
        <p:nvSpPr>
          <p:cNvPr id="657" name="Google Shape;657;g37a5de2a1e9_0_7"/>
          <p:cNvSpPr txBox="1"/>
          <p:nvPr>
            <p:ph idx="4294967295" type="body"/>
          </p:nvPr>
        </p:nvSpPr>
        <p:spPr>
          <a:xfrm>
            <a:off x="252000" y="4659120"/>
            <a:ext cx="8371500" cy="436200"/>
          </a:xfrm>
          <a:prstGeom prst="rect">
            <a:avLst/>
          </a:prstGeom>
          <a:solidFill>
            <a:srgbClr val="FFFFFF">
              <a:alpha val="43529"/>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95959"/>
              </a:buClr>
              <a:buSzPts val="1000"/>
              <a:buFont typeface="Roboto"/>
              <a:buNone/>
            </a:pPr>
            <a:r>
              <a:rPr b="1" lang="de" sz="1000">
                <a:solidFill>
                  <a:srgbClr val="595959"/>
                </a:solidFill>
                <a:latin typeface="Roboto"/>
                <a:ea typeface="Roboto"/>
                <a:cs typeface="Roboto"/>
                <a:sym typeface="Roboto"/>
              </a:rPr>
              <a:t>NeDRex Publication: </a:t>
            </a:r>
            <a:r>
              <a:rPr b="0" i="0" lang="de" sz="1000" u="none" cap="none" strike="noStrike">
                <a:solidFill>
                  <a:srgbClr val="595959"/>
                </a:solidFill>
                <a:latin typeface="Roboto"/>
                <a:ea typeface="Roboto"/>
                <a:cs typeface="Roboto"/>
                <a:sym typeface="Roboto"/>
              </a:rPr>
              <a:t>Sadegh, S., Skelton, J., Anastasi, E. </a:t>
            </a:r>
            <a:r>
              <a:rPr b="0" i="1" lang="de" sz="1000" u="none" cap="none" strike="noStrike">
                <a:solidFill>
                  <a:srgbClr val="595959"/>
                </a:solidFill>
                <a:latin typeface="Roboto"/>
                <a:ea typeface="Roboto"/>
                <a:cs typeface="Roboto"/>
                <a:sym typeface="Roboto"/>
              </a:rPr>
              <a:t>et al.</a:t>
            </a:r>
            <a:r>
              <a:rPr b="0" i="0" lang="de" sz="1000" u="none" cap="none" strike="noStrike">
                <a:solidFill>
                  <a:srgbClr val="595959"/>
                </a:solidFill>
                <a:latin typeface="Roboto"/>
                <a:ea typeface="Roboto"/>
                <a:cs typeface="Roboto"/>
                <a:sym typeface="Roboto"/>
              </a:rPr>
              <a:t> Network medicine for disease module identification and drug repurposing with the NeDRex platform. </a:t>
            </a:r>
            <a:r>
              <a:rPr b="0" i="1" lang="de" sz="1000" u="none" cap="none" strike="noStrike">
                <a:solidFill>
                  <a:srgbClr val="595959"/>
                </a:solidFill>
                <a:latin typeface="Roboto"/>
                <a:ea typeface="Roboto"/>
                <a:cs typeface="Roboto"/>
                <a:sym typeface="Roboto"/>
              </a:rPr>
              <a:t>Nat Commun</a:t>
            </a:r>
            <a:r>
              <a:rPr b="0" i="0" lang="de" sz="1000" u="none" cap="none" strike="noStrike">
                <a:solidFill>
                  <a:srgbClr val="595959"/>
                </a:solidFill>
                <a:latin typeface="Roboto"/>
                <a:ea typeface="Roboto"/>
                <a:cs typeface="Roboto"/>
                <a:sym typeface="Roboto"/>
              </a:rPr>
              <a:t> 12, 6848 (2021). https://doi.org/10.1038/s41467-021-27138-2</a:t>
            </a:r>
            <a:endParaRPr b="0" i="0" sz="1000" u="none" cap="none" strike="noStrike">
              <a:solidFill>
                <a:srgbClr val="000000"/>
              </a:solidFill>
              <a:latin typeface="Arial"/>
              <a:ea typeface="Arial"/>
              <a:cs typeface="Arial"/>
              <a:sym typeface="Arial"/>
            </a:endParaRPr>
          </a:p>
        </p:txBody>
      </p:sp>
      <p:sp>
        <p:nvSpPr>
          <p:cNvPr id="658" name="Google Shape;658;g37a5de2a1e9_0_7"/>
          <p:cNvSpPr/>
          <p:nvPr/>
        </p:nvSpPr>
        <p:spPr>
          <a:xfrm>
            <a:off x="655230" y="1907360"/>
            <a:ext cx="20025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Johannes Kersting</a:t>
            </a:r>
            <a:endParaRPr b="0" i="0" sz="1200" u="none" cap="none" strike="noStrike">
              <a:solidFill>
                <a:srgbClr val="000000"/>
              </a:solidFill>
              <a:latin typeface="Arial"/>
              <a:ea typeface="Arial"/>
              <a:cs typeface="Arial"/>
              <a:sym typeface="Arial"/>
            </a:endParaRPr>
          </a:p>
        </p:txBody>
      </p:sp>
      <p:sp>
        <p:nvSpPr>
          <p:cNvPr id="659" name="Google Shape;659;g37a5de2a1e9_0_7"/>
          <p:cNvSpPr/>
          <p:nvPr/>
        </p:nvSpPr>
        <p:spPr>
          <a:xfrm>
            <a:off x="2459290" y="1690641"/>
            <a:ext cx="22812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Prof. Dr. Jan Baumbach</a:t>
            </a:r>
            <a:endParaRPr b="0" i="0" sz="1200" u="none" cap="none" strike="noStrike">
              <a:solidFill>
                <a:srgbClr val="000000"/>
              </a:solidFill>
              <a:latin typeface="Arial"/>
              <a:ea typeface="Arial"/>
              <a:cs typeface="Arial"/>
              <a:sym typeface="Arial"/>
            </a:endParaRPr>
          </a:p>
        </p:txBody>
      </p:sp>
      <p:sp>
        <p:nvSpPr>
          <p:cNvPr id="660" name="Google Shape;660;g37a5de2a1e9_0_7"/>
          <p:cNvSpPr/>
          <p:nvPr/>
        </p:nvSpPr>
        <p:spPr>
          <a:xfrm>
            <a:off x="652827" y="2172680"/>
            <a:ext cx="16542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Dr. Sepideh Sadegh</a:t>
            </a:r>
            <a:endParaRPr b="0" i="0" sz="1200" u="none" cap="none" strike="noStrike">
              <a:solidFill>
                <a:srgbClr val="000000"/>
              </a:solidFill>
              <a:latin typeface="Arial"/>
              <a:ea typeface="Arial"/>
              <a:cs typeface="Arial"/>
              <a:sym typeface="Arial"/>
            </a:endParaRPr>
          </a:p>
        </p:txBody>
      </p:sp>
      <p:sp>
        <p:nvSpPr>
          <p:cNvPr id="661" name="Google Shape;661;g37a5de2a1e9_0_7"/>
          <p:cNvSpPr/>
          <p:nvPr/>
        </p:nvSpPr>
        <p:spPr>
          <a:xfrm>
            <a:off x="648040" y="2452346"/>
            <a:ext cx="16542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Dr. James Skelton</a:t>
            </a:r>
            <a:endParaRPr b="0" i="0" sz="1200" u="none" cap="none" strike="noStrike">
              <a:solidFill>
                <a:srgbClr val="000000"/>
              </a:solidFill>
              <a:latin typeface="Arial"/>
              <a:ea typeface="Arial"/>
              <a:cs typeface="Arial"/>
              <a:sym typeface="Arial"/>
            </a:endParaRPr>
          </a:p>
        </p:txBody>
      </p:sp>
      <p:sp>
        <p:nvSpPr>
          <p:cNvPr id="662" name="Google Shape;662;g37a5de2a1e9_0_7"/>
          <p:cNvSpPr/>
          <p:nvPr/>
        </p:nvSpPr>
        <p:spPr>
          <a:xfrm>
            <a:off x="654880" y="2680946"/>
            <a:ext cx="16542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Dr. Elisa Anastasi</a:t>
            </a:r>
            <a:endParaRPr b="0" i="0" sz="1200" u="none" cap="none" strike="noStrike">
              <a:solidFill>
                <a:srgbClr val="000000"/>
              </a:solidFill>
              <a:latin typeface="Arial"/>
              <a:ea typeface="Arial"/>
              <a:cs typeface="Arial"/>
              <a:sym typeface="Arial"/>
            </a:endParaRPr>
          </a:p>
        </p:txBody>
      </p:sp>
      <p:sp>
        <p:nvSpPr>
          <p:cNvPr id="663" name="Google Shape;663;g37a5de2a1e9_0_7"/>
          <p:cNvSpPr/>
          <p:nvPr/>
        </p:nvSpPr>
        <p:spPr>
          <a:xfrm>
            <a:off x="654875" y="2927175"/>
            <a:ext cx="2541000" cy="68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Dr. Gihanna Galindez</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                        …and many more…</a:t>
            </a:r>
            <a:endParaRPr b="0" i="0" sz="1200" u="none" cap="none" strike="noStrike">
              <a:solidFill>
                <a:srgbClr val="000000"/>
              </a:solidFill>
              <a:latin typeface="Roboto"/>
              <a:ea typeface="Roboto"/>
              <a:cs typeface="Roboto"/>
              <a:sym typeface="Roboto"/>
            </a:endParaRPr>
          </a:p>
        </p:txBody>
      </p:sp>
      <p:sp>
        <p:nvSpPr>
          <p:cNvPr id="664" name="Google Shape;664;g37a5de2a1e9_0_7"/>
          <p:cNvSpPr/>
          <p:nvPr/>
        </p:nvSpPr>
        <p:spPr>
          <a:xfrm>
            <a:off x="2461702" y="1418841"/>
            <a:ext cx="25059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Prof. Dr. David B. Blumenthal</a:t>
            </a:r>
            <a:endParaRPr b="0" i="0" sz="1200" u="none" cap="none" strike="noStrike">
              <a:solidFill>
                <a:srgbClr val="000000"/>
              </a:solidFill>
              <a:latin typeface="Arial"/>
              <a:ea typeface="Arial"/>
              <a:cs typeface="Arial"/>
              <a:sym typeface="Arial"/>
            </a:endParaRPr>
          </a:p>
        </p:txBody>
      </p:sp>
      <p:sp>
        <p:nvSpPr>
          <p:cNvPr id="665" name="Google Shape;665;g37a5de2a1e9_0_7"/>
          <p:cNvSpPr/>
          <p:nvPr/>
        </p:nvSpPr>
        <p:spPr>
          <a:xfrm>
            <a:off x="2453530" y="1962441"/>
            <a:ext cx="25059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Prof. Dr. Anil Wipat</a:t>
            </a:r>
            <a:endParaRPr b="0" i="0" sz="1200" u="none" cap="none" strike="noStrike">
              <a:solidFill>
                <a:srgbClr val="000000"/>
              </a:solidFill>
              <a:latin typeface="Arial"/>
              <a:ea typeface="Arial"/>
              <a:cs typeface="Arial"/>
              <a:sym typeface="Arial"/>
            </a:endParaRPr>
          </a:p>
        </p:txBody>
      </p:sp>
      <p:sp>
        <p:nvSpPr>
          <p:cNvPr id="666" name="Google Shape;666;g37a5de2a1e9_0_7"/>
          <p:cNvSpPr/>
          <p:nvPr/>
        </p:nvSpPr>
        <p:spPr>
          <a:xfrm>
            <a:off x="2453530" y="2220561"/>
            <a:ext cx="25059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Prof. Dr. Tim Kacprowski</a:t>
            </a:r>
            <a:endParaRPr b="0" i="0" sz="1200" u="none" cap="none" strike="noStrike">
              <a:solidFill>
                <a:srgbClr val="000000"/>
              </a:solidFill>
              <a:latin typeface="Arial"/>
              <a:ea typeface="Arial"/>
              <a:cs typeface="Arial"/>
              <a:sym typeface="Arial"/>
            </a:endParaRPr>
          </a:p>
        </p:txBody>
      </p:sp>
      <p:sp>
        <p:nvSpPr>
          <p:cNvPr id="667" name="Google Shape;667;g37a5de2a1e9_0_7"/>
          <p:cNvSpPr/>
          <p:nvPr/>
        </p:nvSpPr>
        <p:spPr>
          <a:xfrm>
            <a:off x="2453890" y="2480481"/>
            <a:ext cx="25059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Prof. Dr. Markus List</a:t>
            </a:r>
            <a:endParaRPr b="0" i="0" sz="1200" u="none" cap="none" strike="noStrike">
              <a:solidFill>
                <a:srgbClr val="000000"/>
              </a:solidFill>
              <a:latin typeface="Arial"/>
              <a:ea typeface="Arial"/>
              <a:cs typeface="Arial"/>
              <a:sym typeface="Arial"/>
            </a:endParaRPr>
          </a:p>
        </p:txBody>
      </p:sp>
      <p:sp>
        <p:nvSpPr>
          <p:cNvPr id="668" name="Google Shape;668;g37a5de2a1e9_0_7"/>
          <p:cNvSpPr/>
          <p:nvPr/>
        </p:nvSpPr>
        <p:spPr>
          <a:xfrm>
            <a:off x="648048" y="863962"/>
            <a:ext cx="16788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Researchers</a:t>
            </a:r>
            <a:endParaRPr b="0" i="0" sz="1600" u="none" cap="none" strike="noStrike">
              <a:solidFill>
                <a:srgbClr val="000000"/>
              </a:solidFill>
              <a:latin typeface="Arial"/>
              <a:ea typeface="Arial"/>
              <a:cs typeface="Arial"/>
              <a:sym typeface="Arial"/>
            </a:endParaRPr>
          </a:p>
        </p:txBody>
      </p:sp>
      <p:sp>
        <p:nvSpPr>
          <p:cNvPr id="669" name="Google Shape;669;g37a5de2a1e9_0_7"/>
          <p:cNvSpPr/>
          <p:nvPr/>
        </p:nvSpPr>
        <p:spPr>
          <a:xfrm>
            <a:off x="655230" y="1670660"/>
            <a:ext cx="20025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Adrian Hölzlwimmer</a:t>
            </a:r>
            <a:endParaRPr b="0" i="0" sz="1200" u="none" cap="none" strike="noStrike">
              <a:solidFill>
                <a:srgbClr val="000000"/>
              </a:solidFill>
              <a:latin typeface="Arial"/>
              <a:ea typeface="Arial"/>
              <a:cs typeface="Arial"/>
              <a:sym typeface="Arial"/>
            </a:endParaRPr>
          </a:p>
        </p:txBody>
      </p:sp>
      <p:sp>
        <p:nvSpPr>
          <p:cNvPr id="670" name="Google Shape;670;g37a5de2a1e9_0_7"/>
          <p:cNvSpPr/>
          <p:nvPr/>
        </p:nvSpPr>
        <p:spPr>
          <a:xfrm>
            <a:off x="605800" y="4039813"/>
            <a:ext cx="23763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de" sz="1400" u="none" cap="none" strike="noStrike">
                <a:solidFill>
                  <a:srgbClr val="000000"/>
                </a:solidFill>
                <a:latin typeface="Arial"/>
                <a:ea typeface="Arial"/>
                <a:cs typeface="Arial"/>
                <a:sym typeface="Arial"/>
              </a:rPr>
              <a:t>Contact: </a:t>
            </a:r>
            <a:r>
              <a:rPr b="0" i="0" lang="de" sz="1400" u="none" cap="none" strike="noStrike">
                <a:solidFill>
                  <a:srgbClr val="000000"/>
                </a:solidFill>
                <a:latin typeface="Arial"/>
                <a:ea typeface="Arial"/>
                <a:cs typeface="Arial"/>
                <a:sym typeface="Arial"/>
              </a:rPr>
              <a:t>andi@cosy.bio</a:t>
            </a:r>
            <a:endParaRPr b="0" i="0" sz="1400" u="none" cap="none" strike="noStrike">
              <a:solidFill>
                <a:srgbClr val="000000"/>
              </a:solidFill>
              <a:latin typeface="Arial"/>
              <a:ea typeface="Arial"/>
              <a:cs typeface="Arial"/>
              <a:sym typeface="Arial"/>
            </a:endParaRPr>
          </a:p>
        </p:txBody>
      </p:sp>
      <p:sp>
        <p:nvSpPr>
          <p:cNvPr id="671" name="Google Shape;671;g37a5de2a1e9_0_7"/>
          <p:cNvSpPr/>
          <p:nvPr/>
        </p:nvSpPr>
        <p:spPr>
          <a:xfrm>
            <a:off x="669592" y="1418198"/>
            <a:ext cx="20025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de" sz="1200" u="none" cap="none" strike="noStrike">
                <a:solidFill>
                  <a:srgbClr val="000000"/>
                </a:solidFill>
                <a:latin typeface="Roboto"/>
                <a:ea typeface="Roboto"/>
                <a:cs typeface="Roboto"/>
                <a:sym typeface="Roboto"/>
              </a:rPr>
              <a:t>Lisa Spindler</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37a5de2a1e9_0_21"/>
          <p:cNvSpPr txBox="1"/>
          <p:nvPr>
            <p:ph idx="4294967295" type="title"/>
          </p:nvPr>
        </p:nvSpPr>
        <p:spPr>
          <a:xfrm>
            <a:off x="415440" y="1683720"/>
            <a:ext cx="5638800" cy="7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Hands-On</a:t>
            </a:r>
            <a:endParaRPr b="0" i="0" sz="2900" u="none" cap="none" strike="noStrike">
              <a:solidFill>
                <a:srgbClr val="000000"/>
              </a:solidFill>
              <a:latin typeface="Arial"/>
              <a:ea typeface="Arial"/>
              <a:cs typeface="Arial"/>
              <a:sym typeface="Arial"/>
            </a:endParaRPr>
          </a:p>
        </p:txBody>
      </p:sp>
      <p:sp>
        <p:nvSpPr>
          <p:cNvPr id="677" name="Google Shape;677;g37a5de2a1e9_0_21"/>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37a5de2a1e9_0_0"/>
          <p:cNvSpPr txBox="1"/>
          <p:nvPr/>
        </p:nvSpPr>
        <p:spPr>
          <a:xfrm>
            <a:off x="5000" y="856975"/>
            <a:ext cx="5439000" cy="41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de" sz="1500" u="none" cap="none" strike="noStrike">
                <a:solidFill>
                  <a:srgbClr val="000000"/>
                </a:solidFill>
                <a:latin typeface="Arial"/>
                <a:ea typeface="Arial"/>
                <a:cs typeface="Arial"/>
                <a:sym typeface="Arial"/>
              </a:rPr>
              <a:t>Focuses on:</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de" sz="1300" u="none" cap="none" strike="noStrike">
                <a:solidFill>
                  <a:schemeClr val="dk1"/>
                </a:solidFill>
                <a:latin typeface="Arial"/>
                <a:ea typeface="Arial"/>
                <a:cs typeface="Arial"/>
                <a:sym typeface="Arial"/>
              </a:rPr>
              <a:t>Requesting and handling</a:t>
            </a:r>
            <a:r>
              <a:rPr b="0" i="0" lang="de" sz="1300" u="none" cap="none" strike="noStrike">
                <a:solidFill>
                  <a:srgbClr val="1155CC"/>
                </a:solidFill>
                <a:latin typeface="Arial"/>
                <a:ea typeface="Arial"/>
                <a:cs typeface="Arial"/>
                <a:sym typeface="Arial"/>
              </a:rPr>
              <a:t> network data </a:t>
            </a:r>
            <a:r>
              <a:rPr b="0" i="0" lang="de" sz="1300" u="none" cap="none" strike="noStrike">
                <a:solidFill>
                  <a:schemeClr val="dk1"/>
                </a:solidFill>
                <a:latin typeface="Arial"/>
                <a:ea typeface="Arial"/>
                <a:cs typeface="Arial"/>
                <a:sym typeface="Arial"/>
              </a:rPr>
              <a:t>from</a:t>
            </a:r>
            <a:r>
              <a:rPr b="0" i="0" lang="de" sz="1300" u="none" cap="none" strike="noStrike">
                <a:solidFill>
                  <a:srgbClr val="1155CC"/>
                </a:solidFill>
                <a:latin typeface="Arial"/>
                <a:ea typeface="Arial"/>
                <a:cs typeface="Arial"/>
                <a:sym typeface="Arial"/>
              </a:rPr>
              <a:t> knowledge graphs</a:t>
            </a:r>
            <a:r>
              <a:rPr b="0" i="0" lang="de" sz="1300" u="none" cap="none" strike="noStrike">
                <a:solidFill>
                  <a:schemeClr val="dk1"/>
                </a:solidFill>
                <a:latin typeface="Arial"/>
                <a:ea typeface="Arial"/>
                <a:cs typeface="Arial"/>
                <a:sym typeface="Arial"/>
              </a:rPr>
              <a:t>, on the example of</a:t>
            </a:r>
            <a:r>
              <a:rPr b="0" i="0" lang="de" sz="1300" u="none" cap="none" strike="noStrike">
                <a:solidFill>
                  <a:srgbClr val="1155CC"/>
                </a:solidFill>
                <a:latin typeface="Arial"/>
                <a:ea typeface="Arial"/>
                <a:cs typeface="Arial"/>
                <a:sym typeface="Arial"/>
              </a:rPr>
              <a:t> NeDRexDB</a:t>
            </a:r>
            <a:endParaRPr b="0" i="0" sz="13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155CC"/>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de" sz="1300" u="none" cap="none" strike="noStrike">
                <a:solidFill>
                  <a:srgbClr val="000000"/>
                </a:solidFill>
                <a:latin typeface="Arial"/>
                <a:ea typeface="Arial"/>
                <a:cs typeface="Arial"/>
                <a:sym typeface="Arial"/>
              </a:rPr>
              <a:t>You can </a:t>
            </a:r>
            <a:r>
              <a:rPr b="1" i="0" lang="de" sz="1300" u="none" cap="none" strike="noStrike">
                <a:solidFill>
                  <a:srgbClr val="000000"/>
                </a:solidFill>
                <a:latin typeface="Arial"/>
                <a:ea typeface="Arial"/>
                <a:cs typeface="Arial"/>
                <a:sym typeface="Arial"/>
              </a:rPr>
              <a:t>choose</a:t>
            </a:r>
            <a:r>
              <a:rPr b="0" i="0" lang="de" sz="1300" u="none" cap="none" strike="noStrike">
                <a:solidFill>
                  <a:srgbClr val="000000"/>
                </a:solidFill>
                <a:latin typeface="Arial"/>
                <a:ea typeface="Arial"/>
                <a:cs typeface="Arial"/>
                <a:sym typeface="Arial"/>
              </a:rPr>
              <a:t> what to start with:</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1150" lvl="1" marL="914400" marR="0" rtl="0" algn="l">
              <a:lnSpc>
                <a:spcPct val="100000"/>
              </a:lnSpc>
              <a:spcBef>
                <a:spcPts val="0"/>
              </a:spcBef>
              <a:spcAft>
                <a:spcPts val="0"/>
              </a:spcAft>
              <a:buClr>
                <a:srgbClr val="1155CC"/>
              </a:buClr>
              <a:buSzPts val="1300"/>
              <a:buFont typeface="Arial"/>
              <a:buChar char="-"/>
            </a:pPr>
            <a:r>
              <a:rPr b="0" i="0" lang="de" sz="1300" u="none" cap="none" strike="noStrike">
                <a:solidFill>
                  <a:srgbClr val="1155CC"/>
                </a:solidFill>
                <a:latin typeface="Arial"/>
                <a:ea typeface="Arial"/>
                <a:cs typeface="Arial"/>
                <a:sym typeface="Arial"/>
              </a:rPr>
              <a:t>NeDRexAPI:</a:t>
            </a:r>
            <a:r>
              <a:rPr b="0" i="0" lang="de" sz="1300" u="none" cap="none" strike="noStrike">
                <a:solidFill>
                  <a:schemeClr val="dk1"/>
                </a:solidFill>
                <a:latin typeface="Arial"/>
                <a:ea typeface="Arial"/>
                <a:cs typeface="Arial"/>
                <a:sym typeface="Arial"/>
              </a:rPr>
              <a:t> Learn how to navigate the NeDRexAPI documentation and generate networks with it →</a:t>
            </a:r>
            <a:r>
              <a:rPr b="0" i="0" lang="de" sz="1300" u="sng" cap="none" strike="noStrike">
                <a:solidFill>
                  <a:schemeClr val="hlink"/>
                </a:solidFill>
                <a:latin typeface="Arial"/>
                <a:ea typeface="Arial"/>
                <a:cs typeface="Arial"/>
                <a:sym typeface="Arial"/>
                <a:hlinkClick r:id="rId3"/>
              </a:rPr>
              <a:t>./</a:t>
            </a:r>
            <a:r>
              <a:rPr b="0" i="0" lang="de" sz="1300" u="sng" cap="none" strike="noStrike">
                <a:solidFill>
                  <a:schemeClr val="hlink"/>
                </a:solidFill>
                <a:latin typeface="Roboto Mono"/>
                <a:ea typeface="Roboto Mono"/>
                <a:cs typeface="Roboto Mono"/>
                <a:sym typeface="Roboto Mono"/>
                <a:hlinkClick r:id="rId4"/>
              </a:rPr>
              <a:t>Session1_databases/NeDRex_api</a:t>
            </a:r>
            <a:endParaRPr b="0" i="0" sz="1300" u="sng"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300"/>
              <a:buFont typeface="Arial"/>
              <a:buNone/>
            </a:pPr>
            <a:r>
              <a:rPr b="0" i="0" lang="de" sz="1300" u="sng" cap="none" strike="noStrike">
                <a:solidFill>
                  <a:schemeClr val="dk1"/>
                </a:solidFill>
                <a:latin typeface="Roboto Mono"/>
                <a:ea typeface="Roboto Mono"/>
                <a:cs typeface="Roboto Mono"/>
                <a:sym typeface="Roboto Mono"/>
              </a:rPr>
              <a:t>			→Contact person: Lisa</a:t>
            </a:r>
            <a:endParaRPr b="0" i="0" sz="1300" u="sng"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Roboto Mono"/>
              <a:ea typeface="Roboto Mono"/>
              <a:cs typeface="Roboto Mono"/>
              <a:sym typeface="Roboto Mono"/>
            </a:endParaRPr>
          </a:p>
          <a:p>
            <a:pPr indent="-311150" lvl="1" marL="914400" marR="0" rtl="0" algn="l">
              <a:lnSpc>
                <a:spcPct val="100000"/>
              </a:lnSpc>
              <a:spcBef>
                <a:spcPts val="0"/>
              </a:spcBef>
              <a:spcAft>
                <a:spcPts val="0"/>
              </a:spcAft>
              <a:buClr>
                <a:srgbClr val="000000"/>
              </a:buClr>
              <a:buSzPts val="1300"/>
              <a:buFont typeface="Arial"/>
              <a:buChar char="-"/>
            </a:pPr>
            <a:r>
              <a:rPr b="0" i="0" lang="de" sz="1300" u="none" cap="none" strike="noStrike">
                <a:solidFill>
                  <a:srgbClr val="1155CC"/>
                </a:solidFill>
                <a:latin typeface="Arial"/>
                <a:ea typeface="Arial"/>
                <a:cs typeface="Arial"/>
                <a:sym typeface="Arial"/>
              </a:rPr>
              <a:t>NeDRex-Python</a:t>
            </a:r>
            <a:r>
              <a:rPr b="0" i="0" lang="de" sz="1300" u="none" cap="none" strike="noStrike">
                <a:solidFill>
                  <a:srgbClr val="000000"/>
                </a:solidFill>
                <a:latin typeface="Arial"/>
                <a:ea typeface="Arial"/>
                <a:cs typeface="Arial"/>
                <a:sym typeface="Arial"/>
              </a:rPr>
              <a:t> </a:t>
            </a:r>
            <a:r>
              <a:rPr b="0" i="0" lang="de" sz="1300" u="none" cap="none" strike="noStrike">
                <a:solidFill>
                  <a:srgbClr val="1155CC"/>
                </a:solidFill>
                <a:latin typeface="Arial"/>
                <a:ea typeface="Arial"/>
                <a:cs typeface="Arial"/>
                <a:sym typeface="Arial"/>
              </a:rPr>
              <a:t>package: </a:t>
            </a:r>
            <a:r>
              <a:rPr b="0" i="0" lang="de" sz="1300" u="none" cap="none" strike="noStrike">
                <a:solidFill>
                  <a:schemeClr val="dk1"/>
                </a:solidFill>
                <a:latin typeface="Arial"/>
                <a:ea typeface="Arial"/>
                <a:cs typeface="Arial"/>
                <a:sym typeface="Arial"/>
              </a:rPr>
              <a:t>Learn how to use the Python API-wrapper and how to construct a heterogeneous network layer-by-layer </a:t>
            </a:r>
            <a:endParaRPr b="0" i="0" sz="13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300"/>
              <a:buFont typeface="Arial"/>
              <a:buNone/>
            </a:pPr>
            <a:r>
              <a:rPr b="0" i="0" lang="de" sz="1300" u="none" cap="none" strike="noStrike">
                <a:solidFill>
                  <a:schemeClr val="dk1"/>
                </a:solidFill>
                <a:latin typeface="Arial"/>
                <a:ea typeface="Arial"/>
                <a:cs typeface="Arial"/>
                <a:sym typeface="Arial"/>
              </a:rPr>
              <a:t>→</a:t>
            </a:r>
            <a:r>
              <a:rPr b="0" i="0" lang="de" sz="1300" u="sng" cap="none" strike="noStrike">
                <a:solidFill>
                  <a:schemeClr val="hlink"/>
                </a:solidFill>
                <a:latin typeface="Arial"/>
                <a:ea typeface="Arial"/>
                <a:cs typeface="Arial"/>
                <a:sym typeface="Arial"/>
                <a:hlinkClick r:id="rId5"/>
              </a:rPr>
              <a:t>./</a:t>
            </a:r>
            <a:r>
              <a:rPr b="0" i="0" lang="de" sz="1300" u="sng" cap="none" strike="noStrike">
                <a:solidFill>
                  <a:schemeClr val="hlink"/>
                </a:solidFill>
                <a:latin typeface="Roboto Mono"/>
                <a:ea typeface="Roboto Mono"/>
                <a:cs typeface="Roboto Mono"/>
                <a:sym typeface="Roboto Mono"/>
                <a:hlinkClick r:id="rId6"/>
              </a:rPr>
              <a:t>Session1_databases/NeDRex_package</a:t>
            </a:r>
            <a:endParaRPr b="0" i="0" sz="1300" u="none" cap="none" strike="noStrike">
              <a:solidFill>
                <a:srgbClr val="000000"/>
              </a:solidFill>
              <a:latin typeface="Arial"/>
              <a:ea typeface="Arial"/>
              <a:cs typeface="Arial"/>
              <a:sym typeface="Arial"/>
            </a:endParaRPr>
          </a:p>
          <a:p>
            <a:pPr indent="457200" lvl="0" marL="914400" marR="0" rtl="0" algn="l">
              <a:lnSpc>
                <a:spcPct val="100000"/>
              </a:lnSpc>
              <a:spcBef>
                <a:spcPts val="0"/>
              </a:spcBef>
              <a:spcAft>
                <a:spcPts val="0"/>
              </a:spcAft>
              <a:buClr>
                <a:schemeClr val="dk1"/>
              </a:buClr>
              <a:buSzPts val="1100"/>
              <a:buFont typeface="Arial"/>
              <a:buNone/>
            </a:pPr>
            <a:r>
              <a:rPr b="0" i="0" lang="de" sz="1300" u="sng" cap="none" strike="noStrike">
                <a:solidFill>
                  <a:schemeClr val="dk1"/>
                </a:solidFill>
                <a:latin typeface="Roboto Mono"/>
                <a:ea typeface="Roboto Mono"/>
                <a:cs typeface="Roboto Mono"/>
                <a:sym typeface="Roboto Mono"/>
              </a:rPr>
              <a:t>→Contact person: Andi (andi@cosy.bio)</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84" name="Google Shape;684;g37a5de2a1e9_0_0"/>
          <p:cNvSpPr txBox="1"/>
          <p:nvPr>
            <p:ph idx="4294967295" type="title"/>
          </p:nvPr>
        </p:nvSpPr>
        <p:spPr>
          <a:xfrm>
            <a:off x="1986775" y="305650"/>
            <a:ext cx="5328600" cy="43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200"/>
              <a:buFont typeface="Arial"/>
              <a:buNone/>
            </a:pPr>
            <a:r>
              <a:rPr lang="de" sz="2200">
                <a:solidFill>
                  <a:schemeClr val="accent2"/>
                </a:solidFill>
              </a:rPr>
              <a:t>Hands-on Session</a:t>
            </a:r>
            <a:endParaRPr b="0" i="0" sz="2200" u="none" cap="none" strike="noStrike">
              <a:solidFill>
                <a:srgbClr val="000000"/>
              </a:solidFill>
              <a:latin typeface="Arial"/>
              <a:ea typeface="Arial"/>
              <a:cs typeface="Arial"/>
              <a:sym typeface="Arial"/>
            </a:endParaRPr>
          </a:p>
        </p:txBody>
      </p:sp>
      <p:pic>
        <p:nvPicPr>
          <p:cNvPr id="685" name="Google Shape;685;g37a5de2a1e9_0_0"/>
          <p:cNvPicPr preferRelativeResize="0"/>
          <p:nvPr/>
        </p:nvPicPr>
        <p:blipFill rotWithShape="1">
          <a:blip r:embed="rId7">
            <a:alphaModFix/>
          </a:blip>
          <a:srcRect b="0" l="0" r="0" t="0"/>
          <a:stretch/>
        </p:blipFill>
        <p:spPr>
          <a:xfrm>
            <a:off x="5487975" y="2253300"/>
            <a:ext cx="3630398" cy="1627800"/>
          </a:xfrm>
          <a:prstGeom prst="rect">
            <a:avLst/>
          </a:prstGeom>
          <a:noFill/>
          <a:ln>
            <a:noFill/>
          </a:ln>
        </p:spPr>
      </p:pic>
      <p:sp>
        <p:nvSpPr>
          <p:cNvPr id="686" name="Google Shape;686;g37a5de2a1e9_0_0"/>
          <p:cNvSpPr txBox="1"/>
          <p:nvPr/>
        </p:nvSpPr>
        <p:spPr>
          <a:xfrm>
            <a:off x="5487975" y="946475"/>
            <a:ext cx="29769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de" sz="1300" u="none" cap="none" strike="noStrike">
                <a:solidFill>
                  <a:schemeClr val="dk1"/>
                </a:solidFill>
                <a:latin typeface="Arial"/>
                <a:ea typeface="Arial"/>
                <a:cs typeface="Arial"/>
                <a:sym typeface="Arial"/>
              </a:rPr>
              <a:t>Instructions</a:t>
            </a:r>
            <a:r>
              <a:rPr b="0" i="0" lang="de" sz="1300" u="none" cap="none" strike="noStrike">
                <a:solidFill>
                  <a:schemeClr val="dk1"/>
                </a:solidFill>
                <a:latin typeface="Arial"/>
                <a:ea typeface="Arial"/>
                <a:cs typeface="Arial"/>
                <a:sym typeface="Arial"/>
              </a:rPr>
              <a:t> are in the </a:t>
            </a:r>
            <a:r>
              <a:rPr b="0" i="0" lang="de" sz="1300" u="none" cap="none" strike="noStrike">
                <a:solidFill>
                  <a:schemeClr val="dk1"/>
                </a:solidFill>
                <a:latin typeface="Roboto Mono"/>
                <a:ea typeface="Roboto Mono"/>
                <a:cs typeface="Roboto Mono"/>
                <a:sym typeface="Roboto Mono"/>
              </a:rPr>
              <a:t>Session1_databases</a:t>
            </a:r>
            <a:r>
              <a:rPr b="0" i="0" lang="de" sz="1300" u="none" cap="none" strike="noStrike">
                <a:solidFill>
                  <a:schemeClr val="dk1"/>
                </a:solidFill>
                <a:latin typeface="Arial"/>
                <a:ea typeface="Arial"/>
                <a:cs typeface="Arial"/>
                <a:sym typeface="Arial"/>
              </a:rPr>
              <a:t> folder:</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de" sz="1300" u="sng" cap="none" strike="noStrike">
                <a:solidFill>
                  <a:schemeClr val="accent5"/>
                </a:solidFill>
                <a:latin typeface="Arial"/>
                <a:ea typeface="Arial"/>
                <a:cs typeface="Arial"/>
                <a:sym typeface="Arial"/>
                <a:hlinkClick r:id="rId8">
                  <a:extLst>
                    <a:ext uri="{A12FA001-AC4F-418D-AE19-62706E023703}">
                      <ahyp:hlinkClr val="tx"/>
                    </a:ext>
                  </a:extLst>
                </a:hlinkClick>
              </a:rPr>
              <a:t>https://github.com/REPO4EU/network_medicine_drug_repurposing_tutorial/tree/main/Session1_databases</a:t>
            </a:r>
            <a:br>
              <a:rPr b="0" i="0" lang="de" sz="1300" u="none" cap="none" strike="noStrike">
                <a:solidFill>
                  <a:schemeClr val="dk1"/>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687" name="Google Shape;687;g37a5de2a1e9_0_0"/>
          <p:cNvSpPr txBox="1"/>
          <p:nvPr/>
        </p:nvSpPr>
        <p:spPr>
          <a:xfrm>
            <a:off x="950725" y="4641375"/>
            <a:ext cx="7400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1" lang="de" sz="1300" u="none" cap="none" strike="noStrike">
                <a:solidFill>
                  <a:schemeClr val="dk1"/>
                </a:solidFill>
                <a:latin typeface="Arial"/>
                <a:ea typeface="Arial"/>
                <a:cs typeface="Arial"/>
                <a:sym typeface="Arial"/>
              </a:rPr>
              <a:t>If/When you are fully done with one, of course feel free to also check out the other option!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377d395fa0e_0_1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23" name="Google Shape;123;g377d395fa0e_0_1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24" name="Google Shape;124;g377d395fa0e_0_1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25" name="Google Shape;125;g377d395fa0e_0_1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26" name="Google Shape;126;g377d395fa0e_0_10"/>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Most relevant information layers </a:t>
            </a:r>
            <a:br>
              <a:rPr b="1" lang="de" sz="2300">
                <a:solidFill>
                  <a:schemeClr val="dk1"/>
                </a:solidFill>
              </a:rPr>
            </a:br>
            <a:r>
              <a:rPr b="1" lang="de" sz="1600">
                <a:solidFill>
                  <a:schemeClr val="dk1"/>
                </a:solidFill>
              </a:rPr>
              <a:t>(for DR and today)</a:t>
            </a:r>
            <a:endParaRPr b="0" sz="1600" strike="noStrike">
              <a:solidFill>
                <a:srgbClr val="000000"/>
              </a:solidFill>
              <a:latin typeface="Arial"/>
              <a:ea typeface="Arial"/>
              <a:cs typeface="Arial"/>
              <a:sym typeface="Arial"/>
            </a:endParaRPr>
          </a:p>
        </p:txBody>
      </p:sp>
      <p:sp>
        <p:nvSpPr>
          <p:cNvPr id="127" name="Google Shape;127;g377d395fa0e_0_1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28" name="Google Shape;128;g377d395fa0e_0_10"/>
          <p:cNvSpPr txBox="1"/>
          <p:nvPr/>
        </p:nvSpPr>
        <p:spPr>
          <a:xfrm>
            <a:off x="268375" y="1145075"/>
            <a:ext cx="5222400" cy="3834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Protein-Protein Interactions (PPI):</a:t>
            </a:r>
            <a:r>
              <a:rPr b="0" i="0" lang="de" sz="1600" u="none" cap="none" strike="noStrike">
                <a:solidFill>
                  <a:srgbClr val="000000"/>
                </a:solidFill>
                <a:latin typeface="Arial"/>
                <a:ea typeface="Arial"/>
                <a:cs typeface="Arial"/>
                <a:sym typeface="Arial"/>
              </a:rPr>
              <a:t> Interactome, highlighting relationships between proteins (homogeneous)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Disorder-gene association: </a:t>
            </a:r>
            <a:r>
              <a:rPr b="0" i="0" lang="de" sz="1600" u="none" cap="none" strike="noStrike">
                <a:solidFill>
                  <a:srgbClr val="000000"/>
                </a:solidFill>
                <a:latin typeface="Arial"/>
                <a:ea typeface="Arial"/>
                <a:cs typeface="Arial"/>
                <a:sym typeface="Arial"/>
              </a:rPr>
              <a:t>Records if there is any association between a gene and a disorder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Drug target interactions: </a:t>
            </a:r>
            <a:r>
              <a:rPr b="0" i="0" lang="de" sz="1600" u="none" cap="none" strike="noStrike">
                <a:solidFill>
                  <a:srgbClr val="000000"/>
                </a:solidFill>
                <a:latin typeface="Arial"/>
                <a:ea typeface="Arial"/>
                <a:cs typeface="Arial"/>
                <a:sym typeface="Arial"/>
              </a:rPr>
              <a:t>Known mechanistic targets of drugs in the human system</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Drug-disorder indications:</a:t>
            </a:r>
            <a:r>
              <a:rPr b="0" i="0" lang="de" sz="1600" u="none" cap="none" strike="noStrike">
                <a:solidFill>
                  <a:srgbClr val="000000"/>
                </a:solidFill>
                <a:latin typeface="Arial"/>
                <a:ea typeface="Arial"/>
                <a:cs typeface="Arial"/>
                <a:sym typeface="Arial"/>
              </a:rPr>
              <a:t> Any indications about a drug being effective/in use for a disorder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Gene-Protein encoding: </a:t>
            </a:r>
            <a:r>
              <a:rPr b="0" i="0" lang="de" sz="1600" u="none" cap="none" strike="noStrike">
                <a:solidFill>
                  <a:srgbClr val="000000"/>
                </a:solidFill>
                <a:latin typeface="Arial"/>
                <a:ea typeface="Arial"/>
                <a:cs typeface="Arial"/>
                <a:sym typeface="Arial"/>
              </a:rPr>
              <a:t>Information about which genes encode which protein. </a:t>
            </a:r>
            <a:endParaRPr b="0" i="0" sz="1600" u="none" cap="none" strike="noStrike">
              <a:solidFill>
                <a:srgbClr val="000000"/>
              </a:solidFill>
              <a:latin typeface="Arial"/>
              <a:ea typeface="Arial"/>
              <a:cs typeface="Arial"/>
              <a:sym typeface="Arial"/>
            </a:endParaRPr>
          </a:p>
        </p:txBody>
      </p:sp>
      <p:pic>
        <p:nvPicPr>
          <p:cNvPr id="129" name="Google Shape;129;g377d395fa0e_0_10" title="BC2 - information layers.png"/>
          <p:cNvPicPr preferRelativeResize="0"/>
          <p:nvPr/>
        </p:nvPicPr>
        <p:blipFill rotWithShape="1">
          <a:blip r:embed="rId5">
            <a:alphaModFix/>
          </a:blip>
          <a:srcRect b="0" l="0" r="0" t="0"/>
          <a:stretch/>
        </p:blipFill>
        <p:spPr>
          <a:xfrm>
            <a:off x="5687875" y="1337475"/>
            <a:ext cx="3359873" cy="313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377d395fa0e_0_30"/>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36" name="Google Shape;136;g377d395fa0e_0_30"/>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37" name="Google Shape;137;g377d395fa0e_0_30"/>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38" name="Google Shape;138;g377d395fa0e_0_30"/>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39" name="Google Shape;139;g377d395fa0e_0_30"/>
          <p:cNvSpPr txBox="1"/>
          <p:nvPr>
            <p:ph type="title"/>
          </p:nvPr>
        </p:nvSpPr>
        <p:spPr>
          <a:xfrm>
            <a:off x="1428480" y="103320"/>
            <a:ext cx="62409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Do the information sources matter?</a:t>
            </a:r>
            <a:endParaRPr b="0" sz="2300" strike="noStrike">
              <a:solidFill>
                <a:srgbClr val="000000"/>
              </a:solidFill>
              <a:latin typeface="Arial"/>
              <a:ea typeface="Arial"/>
              <a:cs typeface="Arial"/>
              <a:sym typeface="Arial"/>
            </a:endParaRPr>
          </a:p>
        </p:txBody>
      </p:sp>
      <p:sp>
        <p:nvSpPr>
          <p:cNvPr id="140" name="Google Shape;140;g377d395fa0e_0_30"/>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41" name="Google Shape;141;g377d395fa0e_0_30"/>
          <p:cNvSpPr txBox="1"/>
          <p:nvPr/>
        </p:nvSpPr>
        <p:spPr>
          <a:xfrm>
            <a:off x="300350" y="1061050"/>
            <a:ext cx="8409900" cy="8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Example (non-biological):</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de" sz="1600" u="none" cap="none" strike="noStrike">
                <a:solidFill>
                  <a:srgbClr val="000000"/>
                </a:solidFill>
                <a:latin typeface="Arial"/>
                <a:ea typeface="Arial"/>
                <a:cs typeface="Arial"/>
                <a:sym typeface="Arial"/>
              </a:rPr>
              <a:t>You want to create a network of social interactions based on online social networks. </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de" sz="1600" u="none" cap="none" strike="noStrike">
                <a:solidFill>
                  <a:srgbClr val="000000"/>
                </a:solidFill>
                <a:latin typeface="Arial"/>
                <a:ea typeface="Arial"/>
                <a:cs typeface="Arial"/>
                <a:sym typeface="Arial"/>
              </a:rPr>
              <a:t>Does it matter which social network (e.g. LinkedIn, Facebook, Instagram) you use?</a:t>
            </a:r>
            <a:endParaRPr b="1" i="0" sz="1600" u="sng" cap="none" strike="noStrike">
              <a:solidFill>
                <a:srgbClr val="000000"/>
              </a:solidFill>
              <a:latin typeface="Arial"/>
              <a:ea typeface="Arial"/>
              <a:cs typeface="Arial"/>
              <a:sym typeface="Arial"/>
            </a:endParaRPr>
          </a:p>
        </p:txBody>
      </p:sp>
      <p:sp>
        <p:nvSpPr>
          <p:cNvPr id="142" name="Google Shape;142;g377d395fa0e_0_30"/>
          <p:cNvSpPr txBox="1"/>
          <p:nvPr/>
        </p:nvSpPr>
        <p:spPr>
          <a:xfrm>
            <a:off x="314432" y="2011147"/>
            <a:ext cx="7138200" cy="47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Of course! Different sources have different meanings!</a:t>
            </a:r>
            <a:endParaRPr b="1" i="0" sz="1600" u="sng" cap="none" strike="noStrike">
              <a:solidFill>
                <a:srgbClr val="000000"/>
              </a:solidFill>
              <a:latin typeface="Arial"/>
              <a:ea typeface="Arial"/>
              <a:cs typeface="Arial"/>
              <a:sym typeface="Arial"/>
            </a:endParaRPr>
          </a:p>
        </p:txBody>
      </p:sp>
      <p:sp>
        <p:nvSpPr>
          <p:cNvPr id="143" name="Google Shape;143;g377d395fa0e_0_30"/>
          <p:cNvSpPr txBox="1"/>
          <p:nvPr/>
        </p:nvSpPr>
        <p:spPr>
          <a:xfrm>
            <a:off x="314425" y="2562845"/>
            <a:ext cx="8409900" cy="47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Node-Level:</a:t>
            </a:r>
            <a:r>
              <a:rPr b="0" i="0" lang="de" sz="1600" u="none" cap="none" strike="noStrike">
                <a:solidFill>
                  <a:srgbClr val="000000"/>
                </a:solidFill>
                <a:latin typeface="Arial"/>
                <a:ea typeface="Arial"/>
                <a:cs typeface="Arial"/>
                <a:sym typeface="Arial"/>
              </a:rPr>
              <a:t> Social network profiles: </a:t>
            </a:r>
            <a:r>
              <a:rPr b="0" i="1" lang="de" sz="1600" u="none" cap="none" strike="noStrike">
                <a:solidFill>
                  <a:srgbClr val="000000"/>
                </a:solidFill>
                <a:latin typeface="Arial"/>
                <a:ea typeface="Arial"/>
                <a:cs typeface="Arial"/>
                <a:sym typeface="Arial"/>
              </a:rPr>
              <a:t>Same person multiple personas or even accounts</a:t>
            </a:r>
            <a:endParaRPr b="1" i="0" sz="1600" u="sng" cap="none" strike="noStrike">
              <a:solidFill>
                <a:srgbClr val="000000"/>
              </a:solidFill>
              <a:latin typeface="Arial"/>
              <a:ea typeface="Arial"/>
              <a:cs typeface="Arial"/>
              <a:sym typeface="Arial"/>
            </a:endParaRPr>
          </a:p>
        </p:txBody>
      </p:sp>
      <p:sp>
        <p:nvSpPr>
          <p:cNvPr id="144" name="Google Shape;144;g377d395fa0e_0_30"/>
          <p:cNvSpPr txBox="1"/>
          <p:nvPr/>
        </p:nvSpPr>
        <p:spPr>
          <a:xfrm>
            <a:off x="323811" y="2999404"/>
            <a:ext cx="8409900" cy="116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rgbClr val="000000"/>
                </a:solidFill>
                <a:latin typeface="Arial"/>
                <a:ea typeface="Arial"/>
                <a:cs typeface="Arial"/>
                <a:sym typeface="Arial"/>
              </a:rPr>
              <a:t>Edge-Level: </a:t>
            </a:r>
            <a:r>
              <a:rPr b="0" i="0" lang="de" sz="1600" u="none" cap="none" strike="noStrike">
                <a:solidFill>
                  <a:srgbClr val="000000"/>
                </a:solidFill>
                <a:latin typeface="Arial"/>
                <a:ea typeface="Arial"/>
                <a:cs typeface="Arial"/>
                <a:sym typeface="Arial"/>
              </a:rPr>
              <a:t>Social network links: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1" lang="de" sz="1600" u="none" cap="none" strike="noStrike">
                <a:solidFill>
                  <a:srgbClr val="000000"/>
                </a:solidFill>
                <a:latin typeface="Arial"/>
                <a:ea typeface="Arial"/>
                <a:cs typeface="Arial"/>
                <a:sym typeface="Arial"/>
              </a:rPr>
              <a:t>What is a link in </a:t>
            </a:r>
            <a:r>
              <a:rPr b="0" i="1" lang="de" sz="1600" u="sng" cap="none" strike="noStrike">
                <a:solidFill>
                  <a:srgbClr val="000000"/>
                </a:solidFill>
                <a:latin typeface="Arial"/>
                <a:ea typeface="Arial"/>
                <a:cs typeface="Arial"/>
                <a:sym typeface="Arial"/>
              </a:rPr>
              <a:t>LinkedIn</a:t>
            </a:r>
            <a:r>
              <a:rPr b="0" i="1" lang="de" sz="1600" u="none" cap="none" strike="noStrike">
                <a:solidFill>
                  <a:srgbClr val="000000"/>
                </a:solidFill>
                <a:latin typeface="Arial"/>
                <a:ea typeface="Arial"/>
                <a:cs typeface="Arial"/>
                <a:sym typeface="Arial"/>
              </a:rPr>
              <a:t>? → </a:t>
            </a:r>
            <a:r>
              <a:rPr b="0" i="0" lang="de" sz="1600" u="none" cap="none" strike="noStrike">
                <a:solidFill>
                  <a:srgbClr val="000000"/>
                </a:solidFill>
                <a:latin typeface="Arial"/>
                <a:ea typeface="Arial"/>
                <a:cs typeface="Arial"/>
                <a:sym typeface="Arial"/>
              </a:rPr>
              <a:t>Mix of </a:t>
            </a:r>
            <a:r>
              <a:rPr b="0" i="0" lang="de" sz="1600" u="sng" cap="none" strike="noStrike">
                <a:solidFill>
                  <a:srgbClr val="000000"/>
                </a:solidFill>
                <a:latin typeface="Arial"/>
                <a:ea typeface="Arial"/>
                <a:cs typeface="Arial"/>
                <a:sym typeface="Arial"/>
              </a:rPr>
              <a:t>peers and business</a:t>
            </a:r>
            <a:r>
              <a:rPr b="0" i="0" lang="de" sz="1600" u="none" cap="none" strike="noStrike">
                <a:solidFill>
                  <a:srgbClr val="000000"/>
                </a:solidFill>
                <a:latin typeface="Arial"/>
                <a:ea typeface="Arial"/>
                <a:cs typeface="Arial"/>
                <a:sym typeface="Arial"/>
              </a:rPr>
              <a:t> connections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1" lang="de" sz="1600" u="none" cap="none" strike="noStrike">
                <a:solidFill>
                  <a:srgbClr val="000000"/>
                </a:solidFill>
                <a:latin typeface="Arial"/>
                <a:ea typeface="Arial"/>
                <a:cs typeface="Arial"/>
                <a:sym typeface="Arial"/>
              </a:rPr>
              <a:t>What is a link in </a:t>
            </a:r>
            <a:r>
              <a:rPr b="0" i="1" lang="de" sz="1600" u="sng" cap="none" strike="noStrike">
                <a:solidFill>
                  <a:srgbClr val="000000"/>
                </a:solidFill>
                <a:latin typeface="Arial"/>
                <a:ea typeface="Arial"/>
                <a:cs typeface="Arial"/>
                <a:sym typeface="Arial"/>
              </a:rPr>
              <a:t>Facebook</a:t>
            </a:r>
            <a:r>
              <a:rPr b="0" i="1" lang="de" sz="1600" u="none" cap="none" strike="noStrike">
                <a:solidFill>
                  <a:srgbClr val="000000"/>
                </a:solidFill>
                <a:latin typeface="Arial"/>
                <a:ea typeface="Arial"/>
                <a:cs typeface="Arial"/>
                <a:sym typeface="Arial"/>
              </a:rPr>
              <a:t>? → </a:t>
            </a:r>
            <a:r>
              <a:rPr b="0" i="0" lang="de" sz="1600" u="none" cap="none" strike="noStrike">
                <a:solidFill>
                  <a:srgbClr val="000000"/>
                </a:solidFill>
                <a:latin typeface="Arial"/>
                <a:ea typeface="Arial"/>
                <a:cs typeface="Arial"/>
                <a:sym typeface="Arial"/>
              </a:rPr>
              <a:t>Mostly </a:t>
            </a:r>
            <a:r>
              <a:rPr b="0" i="0" lang="de" sz="1600" u="sng" cap="none" strike="noStrike">
                <a:solidFill>
                  <a:srgbClr val="000000"/>
                </a:solidFill>
                <a:latin typeface="Arial"/>
                <a:ea typeface="Arial"/>
                <a:cs typeface="Arial"/>
                <a:sym typeface="Arial"/>
              </a:rPr>
              <a:t>known/private</a:t>
            </a:r>
            <a:r>
              <a:rPr b="0" i="0" lang="de" sz="1600" u="none" cap="none" strike="noStrike">
                <a:solidFill>
                  <a:srgbClr val="000000"/>
                </a:solidFill>
                <a:latin typeface="Arial"/>
                <a:ea typeface="Arial"/>
                <a:cs typeface="Arial"/>
                <a:sym typeface="Arial"/>
              </a:rPr>
              <a:t> connections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What is a link in </a:t>
            </a:r>
            <a:r>
              <a:rPr b="0" i="0" lang="de" sz="1600" u="sng" cap="none" strike="noStrike">
                <a:solidFill>
                  <a:srgbClr val="000000"/>
                </a:solidFill>
                <a:latin typeface="Arial"/>
                <a:ea typeface="Arial"/>
                <a:cs typeface="Arial"/>
                <a:sym typeface="Arial"/>
              </a:rPr>
              <a:t>Instagram</a:t>
            </a:r>
            <a:r>
              <a:rPr b="0" i="0" lang="de" sz="1600" u="none" cap="none" strike="noStrike">
                <a:solidFill>
                  <a:srgbClr val="000000"/>
                </a:solidFill>
                <a:latin typeface="Arial"/>
                <a:ea typeface="Arial"/>
                <a:cs typeface="Arial"/>
                <a:sym typeface="Arial"/>
              </a:rPr>
              <a:t>? → Mix of </a:t>
            </a:r>
            <a:r>
              <a:rPr b="0" i="0" lang="de" sz="1600" u="sng" cap="none" strike="noStrike">
                <a:solidFill>
                  <a:srgbClr val="000000"/>
                </a:solidFill>
                <a:latin typeface="Arial"/>
                <a:ea typeface="Arial"/>
                <a:cs typeface="Arial"/>
                <a:sym typeface="Arial"/>
              </a:rPr>
              <a:t>peers and foreign</a:t>
            </a:r>
            <a:r>
              <a:rPr b="0" i="0" lang="de" sz="1600" u="none" cap="none" strike="noStrike">
                <a:solidFill>
                  <a:srgbClr val="000000"/>
                </a:solidFill>
                <a:latin typeface="Arial"/>
                <a:ea typeface="Arial"/>
                <a:cs typeface="Arial"/>
                <a:sym typeface="Arial"/>
              </a:rPr>
              <a:t> connections</a:t>
            </a:r>
            <a:endParaRPr b="1" i="0" sz="1600" u="sng" cap="none" strike="noStrike">
              <a:solidFill>
                <a:srgbClr val="000000"/>
              </a:solidFill>
              <a:latin typeface="Arial"/>
              <a:ea typeface="Arial"/>
              <a:cs typeface="Arial"/>
              <a:sym typeface="Arial"/>
            </a:endParaRPr>
          </a:p>
        </p:txBody>
      </p:sp>
      <p:sp>
        <p:nvSpPr>
          <p:cNvPr id="145" name="Google Shape;145;g377d395fa0e_0_30"/>
          <p:cNvSpPr txBox="1"/>
          <p:nvPr/>
        </p:nvSpPr>
        <p:spPr>
          <a:xfrm>
            <a:off x="799450" y="4385450"/>
            <a:ext cx="6061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de" sz="1600" u="none" cap="none" strike="noStrike">
                <a:solidFill>
                  <a:schemeClr val="dk1"/>
                </a:solidFill>
                <a:latin typeface="Arial"/>
                <a:ea typeface="Arial"/>
                <a:cs typeface="Arial"/>
                <a:sym typeface="Arial"/>
              </a:rPr>
              <a:t>→ </a:t>
            </a:r>
            <a:r>
              <a:rPr b="1" i="0" lang="de" sz="1600" u="sng" cap="none" strike="noStrike">
                <a:solidFill>
                  <a:schemeClr val="dk1"/>
                </a:solidFill>
                <a:latin typeface="Arial"/>
                <a:ea typeface="Arial"/>
                <a:cs typeface="Arial"/>
                <a:sym typeface="Arial"/>
              </a:rPr>
              <a:t>Source of information affects meaning nodes and edges</a:t>
            </a:r>
            <a:endParaRPr b="1" i="0" sz="1600" u="sng"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77d395fa0e_0_22"/>
          <p:cNvSpPr txBox="1"/>
          <p:nvPr>
            <p:ph idx="4294967295" type="title"/>
          </p:nvPr>
        </p:nvSpPr>
        <p:spPr>
          <a:xfrm>
            <a:off x="415440" y="1683720"/>
            <a:ext cx="5638800" cy="77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2900"/>
              <a:buFont typeface="Rubik"/>
              <a:buNone/>
            </a:pPr>
            <a:r>
              <a:rPr lang="de" sz="2900">
                <a:solidFill>
                  <a:schemeClr val="accent2"/>
                </a:solidFill>
                <a:latin typeface="Rubik"/>
                <a:ea typeface="Rubik"/>
                <a:cs typeface="Rubik"/>
                <a:sym typeface="Rubik"/>
              </a:rPr>
              <a:t>Databases for Nodes</a:t>
            </a:r>
            <a:endParaRPr b="0" i="0" sz="2900" u="none" cap="none" strike="noStrike">
              <a:solidFill>
                <a:srgbClr val="000000"/>
              </a:solidFill>
              <a:latin typeface="Arial"/>
              <a:ea typeface="Arial"/>
              <a:cs typeface="Arial"/>
              <a:sym typeface="Arial"/>
            </a:endParaRPr>
          </a:p>
        </p:txBody>
      </p:sp>
      <p:sp>
        <p:nvSpPr>
          <p:cNvPr id="151" name="Google Shape;151;g377d395fa0e_0_22"/>
          <p:cNvSpPr txBox="1"/>
          <p:nvPr>
            <p:ph idx="12" type="sldNum"/>
          </p:nvPr>
        </p:nvSpPr>
        <p:spPr>
          <a:xfrm>
            <a:off x="8556840" y="4749840"/>
            <a:ext cx="548400" cy="3930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2"/>
              </a:buClr>
              <a:buSzPts val="1000"/>
              <a:buFont typeface="Arial"/>
              <a:buNone/>
            </a:pPr>
            <a:fld id="{00000000-1234-1234-1234-123412341234}" type="slidenum">
              <a:rPr b="0" i="0" lang="de" sz="1000" u="none" cap="none" strike="noStrike">
                <a:solidFill>
                  <a:schemeClr val="dk2"/>
                </a:solidFill>
                <a:latin typeface="Arial"/>
                <a:ea typeface="Arial"/>
                <a:cs typeface="Arial"/>
                <a:sym typeface="Arial"/>
              </a:rPr>
              <a:t>‹#›</a:t>
            </a:fld>
            <a:endParaRPr b="0" i="0" sz="1000" u="none" cap="none" strike="noStrike">
              <a:solidFill>
                <a:srgbClr val="000000"/>
              </a:solidFill>
              <a:latin typeface="Times New Roman"/>
              <a:ea typeface="Times New Roman"/>
              <a:cs typeface="Times New Roman"/>
              <a:sym typeface="Times New Roman"/>
            </a:endParaRPr>
          </a:p>
        </p:txBody>
      </p:sp>
      <p:sp>
        <p:nvSpPr>
          <p:cNvPr id="152" name="Google Shape;152;g377d395fa0e_0_22"/>
          <p:cNvSpPr txBox="1"/>
          <p:nvPr>
            <p:ph idx="4294967295" type="body"/>
          </p:nvPr>
        </p:nvSpPr>
        <p:spPr>
          <a:xfrm>
            <a:off x="252000" y="4659120"/>
            <a:ext cx="8371500" cy="436200"/>
          </a:xfrm>
          <a:prstGeom prst="rect">
            <a:avLst/>
          </a:prstGeom>
          <a:solidFill>
            <a:srgbClr val="FFFFFF">
              <a:alpha val="43529"/>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95959"/>
              </a:buClr>
              <a:buSzPts val="1000"/>
              <a:buFont typeface="Roboto"/>
              <a:buNone/>
            </a:pPr>
            <a:r>
              <a:rPr b="0" i="0" lang="de" sz="1000" u="none" cap="none" strike="noStrike">
                <a:solidFill>
                  <a:srgbClr val="595959"/>
                </a:solidFill>
                <a:latin typeface="Roboto"/>
                <a:ea typeface="Roboto"/>
                <a:cs typeface="Roboto"/>
                <a:sym typeface="Roboto"/>
              </a:rPr>
              <a:t>Sadegh, S., Skelton, J., Anastasi, E. </a:t>
            </a:r>
            <a:r>
              <a:rPr b="0" i="1" lang="de" sz="1000" u="none" cap="none" strike="noStrike">
                <a:solidFill>
                  <a:srgbClr val="595959"/>
                </a:solidFill>
                <a:latin typeface="Roboto"/>
                <a:ea typeface="Roboto"/>
                <a:cs typeface="Roboto"/>
                <a:sym typeface="Roboto"/>
              </a:rPr>
              <a:t>et al.</a:t>
            </a:r>
            <a:r>
              <a:rPr b="0" i="0" lang="de" sz="1000" u="none" cap="none" strike="noStrike">
                <a:solidFill>
                  <a:srgbClr val="595959"/>
                </a:solidFill>
                <a:latin typeface="Roboto"/>
                <a:ea typeface="Roboto"/>
                <a:cs typeface="Roboto"/>
                <a:sym typeface="Roboto"/>
              </a:rPr>
              <a:t> Network medicine for disease module identification and drug repurposing with the NeDRex platform. </a:t>
            </a:r>
            <a:r>
              <a:rPr b="0" i="1" lang="de" sz="1000" u="none" cap="none" strike="noStrike">
                <a:solidFill>
                  <a:srgbClr val="595959"/>
                </a:solidFill>
                <a:latin typeface="Roboto"/>
                <a:ea typeface="Roboto"/>
                <a:cs typeface="Roboto"/>
                <a:sym typeface="Roboto"/>
              </a:rPr>
              <a:t>Nat Commun</a:t>
            </a:r>
            <a:r>
              <a:rPr b="0" i="0" lang="de" sz="1000" u="none" cap="none" strike="noStrike">
                <a:solidFill>
                  <a:srgbClr val="595959"/>
                </a:solidFill>
                <a:latin typeface="Roboto"/>
                <a:ea typeface="Roboto"/>
                <a:cs typeface="Roboto"/>
                <a:sym typeface="Roboto"/>
              </a:rPr>
              <a:t> 12, 6848 (2021). https://doi.org/10.1038/s41467-021-27138-2</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377d395fa0e_0_91"/>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59" name="Google Shape;159;g377d395fa0e_0_91"/>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60" name="Google Shape;160;g377d395fa0e_0_91"/>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61" name="Google Shape;161;g377d395fa0e_0_91"/>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62" name="Google Shape;162;g377d395fa0e_0_91"/>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Protein - </a:t>
            </a:r>
            <a:r>
              <a:rPr lang="de" sz="2300">
                <a:solidFill>
                  <a:schemeClr val="dk1"/>
                </a:solidFill>
              </a:rPr>
              <a:t>Databases and information sources</a:t>
            </a:r>
            <a:endParaRPr sz="2300" strike="noStrike">
              <a:solidFill>
                <a:srgbClr val="000000"/>
              </a:solidFill>
            </a:endParaRPr>
          </a:p>
        </p:txBody>
      </p:sp>
      <p:sp>
        <p:nvSpPr>
          <p:cNvPr id="163" name="Google Shape;163;g377d395fa0e_0_91"/>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64" name="Google Shape;164;g377d395fa0e_0_91"/>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UniProt:</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A comprehensive, high-quality resource for protein sequence and functional information.</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https://www.uniprot.org/</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 as:</a:t>
            </a:r>
            <a:r>
              <a:rPr b="0" i="0" lang="de" sz="1600" u="none" cap="none" strike="noStrike">
                <a:solidFill>
                  <a:schemeClr val="dk1"/>
                </a:solidFill>
                <a:latin typeface="Arial"/>
                <a:ea typeface="Arial"/>
                <a:cs typeface="Arial"/>
                <a:sym typeface="Arial"/>
              </a:rPr>
              <a:t> UniProt Consortium, 2025</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Noteworthy attributes:</a:t>
            </a:r>
            <a:r>
              <a:rPr b="0" i="0" lang="d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de" sz="1600" u="none" cap="none" strike="noStrike">
                <a:solidFill>
                  <a:srgbClr val="000000"/>
                </a:solidFill>
                <a:latin typeface="Arial"/>
                <a:ea typeface="Arial"/>
                <a:cs typeface="Arial"/>
                <a:sym typeface="Arial"/>
              </a:rPr>
              <a:t>“protein review status”</a:t>
            </a:r>
            <a:endParaRPr b="0" i="0" sz="1600" u="none" cap="none" strike="noStrike">
              <a:solidFill>
                <a:srgbClr val="000000"/>
              </a:solidFill>
              <a:latin typeface="Arial"/>
              <a:ea typeface="Arial"/>
              <a:cs typeface="Arial"/>
              <a:sym typeface="Arial"/>
            </a:endParaRPr>
          </a:p>
        </p:txBody>
      </p:sp>
      <p:pic>
        <p:nvPicPr>
          <p:cNvPr id="165" name="Google Shape;165;g377d395fa0e_0_91"/>
          <p:cNvPicPr preferRelativeResize="0"/>
          <p:nvPr/>
        </p:nvPicPr>
        <p:blipFill rotWithShape="1">
          <a:blip r:embed="rId6">
            <a:alphaModFix/>
          </a:blip>
          <a:srcRect b="9" l="0" r="0" t="8841"/>
          <a:stretch/>
        </p:blipFill>
        <p:spPr>
          <a:xfrm>
            <a:off x="5267700" y="2177526"/>
            <a:ext cx="3662899" cy="1719376"/>
          </a:xfrm>
          <a:prstGeom prst="rect">
            <a:avLst/>
          </a:prstGeom>
          <a:noFill/>
          <a:ln>
            <a:noFill/>
          </a:ln>
        </p:spPr>
      </p:pic>
      <p:pic>
        <p:nvPicPr>
          <p:cNvPr id="166" name="Google Shape;166;g377d395fa0e_0_91"/>
          <p:cNvPicPr preferRelativeResize="0"/>
          <p:nvPr/>
        </p:nvPicPr>
        <p:blipFill rotWithShape="1">
          <a:blip r:embed="rId7">
            <a:alphaModFix/>
          </a:blip>
          <a:srcRect b="0" l="0" r="0" t="0"/>
          <a:stretch/>
        </p:blipFill>
        <p:spPr>
          <a:xfrm>
            <a:off x="5431950" y="1504550"/>
            <a:ext cx="1178554" cy="62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379aa44938d_0_5"/>
          <p:cNvPicPr preferRelativeResize="0"/>
          <p:nvPr/>
        </p:nvPicPr>
        <p:blipFill rotWithShape="1">
          <a:blip r:embed="rId3">
            <a:alphaModFix/>
          </a:blip>
          <a:srcRect b="0" l="0" r="0" t="0"/>
          <a:stretch/>
        </p:blipFill>
        <p:spPr>
          <a:xfrm>
            <a:off x="0" y="0"/>
            <a:ext cx="1949763" cy="904319"/>
          </a:xfrm>
          <a:prstGeom prst="rect">
            <a:avLst/>
          </a:prstGeom>
          <a:noFill/>
          <a:ln>
            <a:noFill/>
          </a:ln>
        </p:spPr>
      </p:pic>
      <p:pic>
        <p:nvPicPr>
          <p:cNvPr descr="cosy.bio (@cosybio_UHH) | Twitter" id="173" name="Google Shape;173;g379aa44938d_0_5"/>
          <p:cNvPicPr preferRelativeResize="0"/>
          <p:nvPr/>
        </p:nvPicPr>
        <p:blipFill rotWithShape="1">
          <a:blip r:embed="rId4">
            <a:alphaModFix/>
          </a:blip>
          <a:srcRect b="0" l="0" r="0" t="0"/>
          <a:stretch/>
        </p:blipFill>
        <p:spPr>
          <a:xfrm>
            <a:off x="8074800" y="0"/>
            <a:ext cx="904320" cy="904320"/>
          </a:xfrm>
          <a:prstGeom prst="rect">
            <a:avLst/>
          </a:prstGeom>
          <a:noFill/>
          <a:ln>
            <a:noFill/>
          </a:ln>
        </p:spPr>
      </p:pic>
      <p:sp>
        <p:nvSpPr>
          <p:cNvPr id="174" name="Google Shape;174;g379aa44938d_0_5"/>
          <p:cNvSpPr/>
          <p:nvPr/>
        </p:nvSpPr>
        <p:spPr>
          <a:xfrm>
            <a:off x="7324920" y="488880"/>
            <a:ext cx="1654200" cy="411600"/>
          </a:xfrm>
          <a:prstGeom prst="rect">
            <a:avLst/>
          </a:prstGeom>
          <a:noFill/>
          <a:ln>
            <a:noFill/>
          </a:ln>
        </p:spPr>
        <p:txBody>
          <a:bodyPr anchorCtr="0" anchor="t" bIns="68400" lIns="68400" spcFirstLastPara="1" rIns="68400" wrap="square" tIns="68400">
            <a:noAutofit/>
          </a:bodyPr>
          <a:lstStyle/>
          <a:p>
            <a:pPr indent="0" lvl="0" marL="0" marR="0" rtl="0" algn="r">
              <a:lnSpc>
                <a:spcPct val="100000"/>
              </a:lnSpc>
              <a:spcBef>
                <a:spcPts val="0"/>
              </a:spcBef>
              <a:spcAft>
                <a:spcPts val="0"/>
              </a:spcAft>
              <a:buClr>
                <a:srgbClr val="000000"/>
              </a:buClr>
              <a:buSzPts val="900"/>
              <a:buFont typeface="Arial"/>
              <a:buNone/>
            </a:pPr>
            <a:r>
              <a:rPr b="0" i="0" lang="de" sz="900" u="none" cap="none" strike="noStrike">
                <a:solidFill>
                  <a:srgbClr val="000000"/>
                </a:solidFill>
                <a:latin typeface="Calibri"/>
                <a:ea typeface="Calibri"/>
                <a:cs typeface="Calibri"/>
                <a:sym typeface="Calibri"/>
              </a:rPr>
              <a:t>Computational Systems Biology</a:t>
            </a:r>
            <a:endParaRPr b="0" i="0" sz="900" u="none" cap="none" strike="noStrike">
              <a:solidFill>
                <a:srgbClr val="000000"/>
              </a:solidFill>
              <a:latin typeface="Arial"/>
              <a:ea typeface="Arial"/>
              <a:cs typeface="Arial"/>
              <a:sym typeface="Arial"/>
            </a:endParaRPr>
          </a:p>
        </p:txBody>
      </p:sp>
      <p:sp>
        <p:nvSpPr>
          <p:cNvPr id="175" name="Google Shape;175;g379aa44938d_0_5"/>
          <p:cNvSpPr/>
          <p:nvPr/>
        </p:nvSpPr>
        <p:spPr>
          <a:xfrm>
            <a:off x="7457040" y="640440"/>
            <a:ext cx="1522200" cy="183300"/>
          </a:xfrm>
          <a:prstGeom prst="rect">
            <a:avLst/>
          </a:prstGeom>
          <a:noFill/>
          <a:ln>
            <a:noFill/>
          </a:ln>
        </p:spPr>
        <p:txBody>
          <a:bodyPr anchorCtr="0" anchor="t" bIns="46075" lIns="68400" spcFirstLastPara="1" rIns="68400" wrap="square" tIns="46075">
            <a:noAutofit/>
          </a:bodyPr>
          <a:lstStyle/>
          <a:p>
            <a:pPr indent="0" lvl="0" marL="0" marR="0" rtl="0" algn="r">
              <a:lnSpc>
                <a:spcPct val="100000"/>
              </a:lnSpc>
              <a:spcBef>
                <a:spcPts val="0"/>
              </a:spcBef>
              <a:spcAft>
                <a:spcPts val="0"/>
              </a:spcAft>
              <a:buClr>
                <a:srgbClr val="000000"/>
              </a:buClr>
              <a:buSzPts val="600"/>
              <a:buFont typeface="Arial"/>
              <a:buNone/>
            </a:pPr>
            <a:r>
              <a:rPr b="0" i="0" lang="de" sz="600" u="none" cap="none" strike="noStrike">
                <a:solidFill>
                  <a:srgbClr val="000000"/>
                </a:solidFill>
                <a:latin typeface="Calibri"/>
                <a:ea typeface="Calibri"/>
                <a:cs typeface="Calibri"/>
                <a:sym typeface="Calibri"/>
              </a:rPr>
              <a:t>BY PROF. DR. JAN BAUMBACH</a:t>
            </a:r>
            <a:endParaRPr b="0" i="0" sz="600" u="none" cap="none" strike="noStrike">
              <a:solidFill>
                <a:srgbClr val="000000"/>
              </a:solidFill>
              <a:latin typeface="Arial"/>
              <a:ea typeface="Arial"/>
              <a:cs typeface="Arial"/>
              <a:sym typeface="Arial"/>
            </a:endParaRPr>
          </a:p>
        </p:txBody>
      </p:sp>
      <p:sp>
        <p:nvSpPr>
          <p:cNvPr id="176" name="Google Shape;176;g379aa44938d_0_5"/>
          <p:cNvSpPr txBox="1"/>
          <p:nvPr>
            <p:ph type="title"/>
          </p:nvPr>
        </p:nvSpPr>
        <p:spPr>
          <a:xfrm>
            <a:off x="1703550" y="103325"/>
            <a:ext cx="5711400" cy="904200"/>
          </a:xfrm>
          <a:prstGeom prst="rect">
            <a:avLst/>
          </a:prstGeom>
          <a:noFill/>
          <a:ln>
            <a:noFill/>
          </a:ln>
        </p:spPr>
        <p:txBody>
          <a:bodyPr anchorCtr="0" anchor="ctr" bIns="34200" lIns="68400" spcFirstLastPara="1" rIns="68400" wrap="square" tIns="34200">
            <a:normAutofit/>
          </a:bodyPr>
          <a:lstStyle/>
          <a:p>
            <a:pPr indent="0" lvl="0" marL="0" rtl="0" algn="ctr">
              <a:lnSpc>
                <a:spcPct val="100000"/>
              </a:lnSpc>
              <a:spcBef>
                <a:spcPts val="0"/>
              </a:spcBef>
              <a:spcAft>
                <a:spcPts val="0"/>
              </a:spcAft>
              <a:buClr>
                <a:schemeClr val="dk1"/>
              </a:buClr>
              <a:buSzPts val="2400"/>
              <a:buFont typeface="Arial"/>
              <a:buNone/>
            </a:pPr>
            <a:r>
              <a:rPr b="1" lang="de" sz="2300">
                <a:solidFill>
                  <a:schemeClr val="dk1"/>
                </a:solidFill>
              </a:rPr>
              <a:t>Gene - </a:t>
            </a:r>
            <a:r>
              <a:rPr lang="de" sz="2300">
                <a:solidFill>
                  <a:schemeClr val="dk1"/>
                </a:solidFill>
              </a:rPr>
              <a:t>Databases and information sources</a:t>
            </a:r>
            <a:endParaRPr sz="2300" strike="noStrike">
              <a:solidFill>
                <a:srgbClr val="000000"/>
              </a:solidFill>
            </a:endParaRPr>
          </a:p>
        </p:txBody>
      </p:sp>
      <p:sp>
        <p:nvSpPr>
          <p:cNvPr id="177" name="Google Shape;177;g379aa44938d_0_5"/>
          <p:cNvSpPr txBox="1"/>
          <p:nvPr>
            <p:ph idx="12" type="sldNum"/>
          </p:nvPr>
        </p:nvSpPr>
        <p:spPr>
          <a:xfrm>
            <a:off x="8556840" y="4749840"/>
            <a:ext cx="548400" cy="393000"/>
          </a:xfrm>
          <a:prstGeom prst="rect">
            <a:avLst/>
          </a:prstGeom>
          <a:noFill/>
          <a:ln>
            <a:noFill/>
          </a:ln>
        </p:spPr>
        <p:txBody>
          <a:bodyPr anchorCtr="0" anchor="ctr" bIns="34200" lIns="68400" spcFirstLastPara="1" rIns="68400" wrap="square" tIns="34200">
            <a:noAutofit/>
          </a:bodyPr>
          <a:lstStyle/>
          <a:p>
            <a:pPr indent="0" lvl="0" marL="0" marR="0" rtl="0" algn="r">
              <a:lnSpc>
                <a:spcPct val="100000"/>
              </a:lnSpc>
              <a:spcBef>
                <a:spcPts val="0"/>
              </a:spcBef>
              <a:spcAft>
                <a:spcPts val="0"/>
              </a:spcAft>
              <a:buClr>
                <a:schemeClr val="dk1"/>
              </a:buClr>
              <a:buSzPts val="1300"/>
              <a:buFont typeface="Calibri"/>
              <a:buNone/>
            </a:pPr>
            <a:fld id="{00000000-1234-1234-1234-123412341234}" type="slidenum">
              <a:rPr b="0" i="0" lang="de" sz="1300" u="none" cap="none" strike="noStrike">
                <a:solidFill>
                  <a:schemeClr val="dk1"/>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
        <p:nvSpPr>
          <p:cNvPr id="178" name="Google Shape;178;g379aa44938d_0_5"/>
          <p:cNvSpPr txBox="1"/>
          <p:nvPr/>
        </p:nvSpPr>
        <p:spPr>
          <a:xfrm>
            <a:off x="469300" y="1007525"/>
            <a:ext cx="4707000" cy="39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de" sz="1600" u="sng" cap="none" strike="noStrike">
                <a:solidFill>
                  <a:srgbClr val="000000"/>
                </a:solidFill>
                <a:latin typeface="Arial"/>
                <a:ea typeface="Arial"/>
                <a:cs typeface="Arial"/>
                <a:sym typeface="Arial"/>
              </a:rPr>
              <a:t>NCBI:</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Description:</a:t>
            </a:r>
            <a:r>
              <a:rPr b="0" i="0" lang="de" sz="1600" u="none" cap="none" strike="noStrike">
                <a:solidFill>
                  <a:srgbClr val="000000"/>
                </a:solidFill>
                <a:latin typeface="Arial"/>
                <a:ea typeface="Arial"/>
                <a:cs typeface="Arial"/>
                <a:sym typeface="Arial"/>
              </a:rPr>
              <a:t> Comprehensive public repository for gene-specific information, including sequence, function, and variation data.</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rgbClr val="000000"/>
                </a:solidFill>
                <a:latin typeface="Arial"/>
                <a:ea typeface="Arial"/>
                <a:cs typeface="Arial"/>
                <a:sym typeface="Arial"/>
              </a:rPr>
              <a:t>URL:</a:t>
            </a:r>
            <a:r>
              <a:rPr b="0" i="0" lang="de" sz="1600" u="none" cap="none" strike="noStrike">
                <a:solidFill>
                  <a:srgbClr val="000000"/>
                </a:solidFill>
                <a:latin typeface="Arial"/>
                <a:ea typeface="Arial"/>
                <a:cs typeface="Arial"/>
                <a:sym typeface="Arial"/>
              </a:rPr>
              <a:t> </a:t>
            </a:r>
            <a:r>
              <a:rPr b="0" i="0" lang="de" sz="1600" u="sng" cap="none" strike="noStrike">
                <a:solidFill>
                  <a:schemeClr val="hlink"/>
                </a:solidFill>
                <a:latin typeface="Arial"/>
                <a:ea typeface="Arial"/>
                <a:cs typeface="Arial"/>
                <a:sym typeface="Arial"/>
                <a:hlinkClick r:id="rId5"/>
              </a:rPr>
              <a:t>https://www.ncbi.nlm.nih.gov/gene/</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1" i="0" lang="de" sz="1600" u="none" cap="none" strike="noStrike">
                <a:solidFill>
                  <a:schemeClr val="dk1"/>
                </a:solidFill>
                <a:latin typeface="Arial"/>
                <a:ea typeface="Arial"/>
                <a:cs typeface="Arial"/>
                <a:sym typeface="Arial"/>
              </a:rPr>
              <a:t>Published:</a:t>
            </a:r>
            <a:r>
              <a:rPr b="0" i="0" lang="de" sz="1600" u="none" cap="none" strike="noStrike">
                <a:solidFill>
                  <a:schemeClr val="dk1"/>
                </a:solidFill>
                <a:latin typeface="Arial"/>
                <a:ea typeface="Arial"/>
                <a:cs typeface="Arial"/>
                <a:sym typeface="Arial"/>
              </a:rPr>
              <a:t> Sayers et al., 2025</a:t>
            </a:r>
            <a:endParaRPr b="0" i="0" sz="1600" u="none" cap="none" strike="noStrike">
              <a:solidFill>
                <a:srgbClr val="000000"/>
              </a:solidFill>
              <a:latin typeface="Arial"/>
              <a:ea typeface="Arial"/>
              <a:cs typeface="Arial"/>
              <a:sym typeface="Arial"/>
            </a:endParaRPr>
          </a:p>
        </p:txBody>
      </p:sp>
      <p:pic>
        <p:nvPicPr>
          <p:cNvPr id="179" name="Google Shape;179;g379aa44938d_0_5"/>
          <p:cNvPicPr preferRelativeResize="0"/>
          <p:nvPr/>
        </p:nvPicPr>
        <p:blipFill rotWithShape="1">
          <a:blip r:embed="rId6">
            <a:alphaModFix/>
          </a:blip>
          <a:srcRect b="0" l="0" r="0" t="0"/>
          <a:stretch/>
        </p:blipFill>
        <p:spPr>
          <a:xfrm>
            <a:off x="5176300" y="1413563"/>
            <a:ext cx="3662899" cy="27464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